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87" r:id="rId3"/>
    <p:sldId id="259" r:id="rId4"/>
    <p:sldId id="263" r:id="rId5"/>
    <p:sldId id="273" r:id="rId6"/>
    <p:sldId id="274" r:id="rId7"/>
    <p:sldId id="264" r:id="rId8"/>
    <p:sldId id="265" r:id="rId9"/>
    <p:sldId id="266" r:id="rId10"/>
    <p:sldId id="267" r:id="rId11"/>
    <p:sldId id="272" r:id="rId12"/>
    <p:sldId id="268" r:id="rId13"/>
    <p:sldId id="270" r:id="rId14"/>
    <p:sldId id="297" r:id="rId15"/>
    <p:sldId id="277" r:id="rId16"/>
    <p:sldId id="295" r:id="rId17"/>
    <p:sldId id="296" r:id="rId18"/>
    <p:sldId id="276" r:id="rId19"/>
    <p:sldId id="284" r:id="rId20"/>
    <p:sldId id="299" r:id="rId21"/>
    <p:sldId id="301" r:id="rId22"/>
    <p:sldId id="280" r:id="rId23"/>
    <p:sldId id="275" r:id="rId24"/>
    <p:sldId id="281" r:id="rId25"/>
    <p:sldId id="300" r:id="rId26"/>
    <p:sldId id="292" r:id="rId27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Verdana" panose="020B0604030504040204" pitchFamily="34" charset="0"/>
      <p:regular r:id="rId34"/>
      <p:bold r:id="rId35"/>
      <p:italic r:id="rId36"/>
      <p:boldItalic r:id="rId37"/>
    </p:embeddedFont>
    <p:embeddedFont>
      <p:font typeface="basis33" panose="02000609000000000000" pitchFamily="50" charset="0"/>
      <p:regular r:id="rId38"/>
    </p:embeddedFont>
    <p:embeddedFont>
      <p:font typeface="LCDDot" panose="00000400000000000000" pitchFamily="2" charset="0"/>
      <p:regular r:id="rId39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E22E"/>
    <a:srgbClr val="38D6FF"/>
    <a:srgbClr val="F92672"/>
    <a:srgbClr val="E6DB74"/>
    <a:srgbClr val="343434"/>
    <a:srgbClr val="222222"/>
    <a:srgbClr val="212121"/>
    <a:srgbClr val="BFBFBF"/>
    <a:srgbClr val="AE81FF"/>
    <a:srgbClr val="F8F8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318" autoAdjust="0"/>
    <p:restoredTop sz="94660"/>
  </p:normalViewPr>
  <p:slideViewPr>
    <p:cSldViewPr snapToGrid="0">
      <p:cViewPr varScale="1">
        <p:scale>
          <a:sx n="55" d="100"/>
          <a:sy n="55" d="100"/>
        </p:scale>
        <p:origin x="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229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F4F389-1BE4-CF4E-B2AA-5A6D22847FF2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75121-2AFD-9F47-A5AD-2CD5B1888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516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tiff>
</file>

<file path=ppt/media/image3.jp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DA3702-75F0-1C43-93CE-155F0B3CA4EE}" type="datetimeFigureOut">
              <a:rPr lang="en-US" smtClean="0"/>
              <a:t>11/19/2016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6452A2-A6A4-F14D-A06A-4E90D579B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92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	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6452A2-A6A4-F14D-A06A-4E90D579B04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09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731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5608320" y="-1940560"/>
            <a:ext cx="9184640" cy="9337040"/>
          </a:xfrm>
          <a:prstGeom prst="rect">
            <a:avLst/>
          </a:prstGeom>
          <a:blipFill dpi="0" rotWithShape="1">
            <a:blip r:embed="rId2">
              <a:alphaModFix amt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 contrast="-10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480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07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3"/>
          <p:cNvSpPr txBox="1"/>
          <p:nvPr/>
        </p:nvSpPr>
        <p:spPr>
          <a:xfrm>
            <a:off x="637333" y="292818"/>
            <a:ext cx="610936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 err="1">
                <a:solidFill>
                  <a:srgbClr val="F92672"/>
                </a:solidFill>
                <a:latin typeface="LCDDot" panose="00000400000000000000" pitchFamily="2" charset="0"/>
              </a:rPr>
              <a:t>golang</a:t>
            </a:r>
            <a:endParaRPr lang="en-US" sz="12000" dirty="0">
              <a:solidFill>
                <a:srgbClr val="F92672"/>
              </a:solidFill>
              <a:latin typeface="LCDDot" panose="00000400000000000000" pitchFamily="2" charset="0"/>
            </a:endParaRPr>
          </a:p>
          <a:p>
            <a:r>
              <a:rPr lang="en-US" sz="12000" dirty="0">
                <a:solidFill>
                  <a:srgbClr val="F92672"/>
                </a:solidFill>
                <a:latin typeface="LCDDot" panose="00000400000000000000" pitchFamily="2" charset="0"/>
              </a:rPr>
              <a:t>emus</a:t>
            </a:r>
            <a:endParaRPr lang="es-ES" sz="12000" dirty="0">
              <a:solidFill>
                <a:srgbClr val="F92672"/>
              </a:solidFill>
              <a:latin typeface="LCDDot" panose="000004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7333" y="5114002"/>
            <a:ext cx="489749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Ignacio Sánchez Ginés</a:t>
            </a:r>
            <a:endParaRPr lang="es-ES" sz="4000" dirty="0">
              <a:solidFill>
                <a:srgbClr val="F8F8F2"/>
              </a:solidFill>
              <a:latin typeface="basis33" panose="02000609000000000000" pitchFamily="50" charset="0"/>
              <a:cs typeface="basis33" panose="02000609000000000000" pitchFamily="50" charset="0"/>
            </a:endParaRPr>
          </a:p>
          <a:p>
            <a:r>
              <a:rPr lang="es-ES" sz="4000" dirty="0">
                <a:solidFill>
                  <a:srgbClr val="38D6FF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  @</a:t>
            </a:r>
            <a:r>
              <a:rPr lang="es-ES" sz="4000" dirty="0" err="1">
                <a:solidFill>
                  <a:srgbClr val="38D6FF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drhelius</a:t>
            </a:r>
            <a:endParaRPr lang="es-ES" sz="3200" dirty="0">
              <a:solidFill>
                <a:srgbClr val="38D6FF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13" y="5896015"/>
            <a:ext cx="439299" cy="35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8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/>
          <p:cNvGrpSpPr/>
          <p:nvPr/>
        </p:nvGrpSpPr>
        <p:grpSpPr>
          <a:xfrm>
            <a:off x="4193458" y="657788"/>
            <a:ext cx="3805084" cy="5542424"/>
            <a:chOff x="3569110" y="567444"/>
            <a:chExt cx="3805084" cy="5542424"/>
          </a:xfrm>
        </p:grpSpPr>
        <p:sp>
          <p:nvSpPr>
            <p:cNvPr id="14" name="Rectángulo 13"/>
            <p:cNvSpPr/>
            <p:nvPr/>
          </p:nvSpPr>
          <p:spPr>
            <a:xfrm>
              <a:off x="3569110" y="567444"/>
              <a:ext cx="3805084" cy="1385606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10" name="Rectángulo 9"/>
            <p:cNvSpPr/>
            <p:nvPr/>
          </p:nvSpPr>
          <p:spPr>
            <a:xfrm>
              <a:off x="3569110" y="1953050"/>
              <a:ext cx="3805084" cy="1385606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11" name="Rectángulo 10"/>
            <p:cNvSpPr/>
            <p:nvPr/>
          </p:nvSpPr>
          <p:spPr>
            <a:xfrm>
              <a:off x="3569110" y="3338656"/>
              <a:ext cx="3805084" cy="1385606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12" name="Rectángulo 11"/>
            <p:cNvSpPr/>
            <p:nvPr/>
          </p:nvSpPr>
          <p:spPr>
            <a:xfrm>
              <a:off x="3569110" y="4724262"/>
              <a:ext cx="3805084" cy="1385606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</p:grpSp>
      <p:sp>
        <p:nvSpPr>
          <p:cNvPr id="16" name="TextBox 8"/>
          <p:cNvSpPr txBox="1"/>
          <p:nvPr/>
        </p:nvSpPr>
        <p:spPr>
          <a:xfrm>
            <a:off x="8490311" y="334928"/>
            <a:ext cx="15311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00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0000</a:t>
            </a:r>
            <a:endParaRPr lang="es-ES" sz="6000" dirty="0">
              <a:solidFill>
                <a:srgbClr val="F92672"/>
              </a:solidFill>
            </a:endParaRPr>
          </a:p>
        </p:txBody>
      </p:sp>
      <p:sp>
        <p:nvSpPr>
          <p:cNvPr id="17" name="TextBox 8"/>
          <p:cNvSpPr txBox="1"/>
          <p:nvPr/>
        </p:nvSpPr>
        <p:spPr>
          <a:xfrm>
            <a:off x="8490311" y="5507409"/>
            <a:ext cx="15311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0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FFFF</a:t>
            </a:r>
            <a:endParaRPr lang="es-ES" sz="6000" dirty="0">
              <a:solidFill>
                <a:srgbClr val="F92672"/>
              </a:solidFill>
            </a:endParaRPr>
          </a:p>
        </p:txBody>
      </p:sp>
      <p:sp>
        <p:nvSpPr>
          <p:cNvPr id="18" name="TextBox 8"/>
          <p:cNvSpPr txBox="1"/>
          <p:nvPr/>
        </p:nvSpPr>
        <p:spPr>
          <a:xfrm>
            <a:off x="2507131" y="334928"/>
            <a:ext cx="5212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0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0</a:t>
            </a:r>
            <a:endParaRPr lang="es-ES" sz="6000" dirty="0">
              <a:solidFill>
                <a:srgbClr val="F92672"/>
              </a:solidFill>
            </a:endParaRPr>
          </a:p>
        </p:txBody>
      </p:sp>
      <p:sp>
        <p:nvSpPr>
          <p:cNvPr id="19" name="TextBox 8"/>
          <p:cNvSpPr txBox="1"/>
          <p:nvPr/>
        </p:nvSpPr>
        <p:spPr>
          <a:xfrm>
            <a:off x="1833870" y="5507409"/>
            <a:ext cx="18678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0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65535</a:t>
            </a:r>
            <a:endParaRPr lang="es-ES" sz="6000" dirty="0">
              <a:solidFill>
                <a:srgbClr val="F92672"/>
              </a:solidFill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5397732" y="888926"/>
            <a:ext cx="1396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5400" dirty="0">
                <a:solidFill>
                  <a:srgbClr val="F9267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16KB</a:t>
            </a:r>
            <a:endParaRPr lang="es-ES" sz="5400" dirty="0">
              <a:solidFill>
                <a:srgbClr val="F92672"/>
              </a:solidFill>
            </a:endParaRPr>
          </a:p>
        </p:txBody>
      </p:sp>
      <p:sp>
        <p:nvSpPr>
          <p:cNvPr id="22" name="TextBox 8"/>
          <p:cNvSpPr txBox="1"/>
          <p:nvPr/>
        </p:nvSpPr>
        <p:spPr>
          <a:xfrm>
            <a:off x="5397732" y="2274532"/>
            <a:ext cx="1396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5400" dirty="0">
                <a:solidFill>
                  <a:srgbClr val="F9267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16KB</a:t>
            </a:r>
            <a:endParaRPr lang="es-ES" sz="5400" dirty="0">
              <a:solidFill>
                <a:srgbClr val="F92672"/>
              </a:solidFill>
            </a:endParaRPr>
          </a:p>
        </p:txBody>
      </p:sp>
      <p:sp>
        <p:nvSpPr>
          <p:cNvPr id="23" name="TextBox 8"/>
          <p:cNvSpPr txBox="1"/>
          <p:nvPr/>
        </p:nvSpPr>
        <p:spPr>
          <a:xfrm>
            <a:off x="5397732" y="3660138"/>
            <a:ext cx="1396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5400" dirty="0">
                <a:solidFill>
                  <a:srgbClr val="F9267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16KB</a:t>
            </a:r>
            <a:endParaRPr lang="es-ES" sz="5400" dirty="0">
              <a:solidFill>
                <a:srgbClr val="F92672"/>
              </a:solidFill>
            </a:endParaRPr>
          </a:p>
        </p:txBody>
      </p:sp>
      <p:sp>
        <p:nvSpPr>
          <p:cNvPr id="24" name="TextBox 8"/>
          <p:cNvSpPr txBox="1"/>
          <p:nvPr/>
        </p:nvSpPr>
        <p:spPr>
          <a:xfrm>
            <a:off x="5397732" y="5045744"/>
            <a:ext cx="1396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5400" dirty="0">
                <a:solidFill>
                  <a:srgbClr val="F9267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16KB</a:t>
            </a:r>
            <a:endParaRPr lang="es-ES" sz="5400" dirty="0">
              <a:solidFill>
                <a:srgbClr val="F926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96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626653" y="1482370"/>
            <a:ext cx="293869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60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8D</a:t>
            </a:r>
            <a:r>
              <a:rPr lang="is-IS" sz="6000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rPr>
              <a:t>C4</a:t>
            </a:r>
            <a:r>
              <a:rPr lang="is-I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F3</a:t>
            </a:r>
            <a:r>
              <a:rPr lang="is-IS" sz="60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CD29</a:t>
            </a:r>
            <a:r>
              <a:rPr lang="is-IS" sz="6000" dirty="0">
                <a:solidFill>
                  <a:schemeClr val="bg1"/>
                </a:solidFill>
                <a:latin typeface="basis33" charset="0"/>
                <a:ea typeface="basis33" charset="0"/>
                <a:cs typeface="basis33" charset="0"/>
              </a:rPr>
              <a:t>3D2144FF3E92BE20FDCD0C</a:t>
            </a:r>
          </a:p>
          <a:p>
            <a:r>
              <a:rPr lang="is-IS" sz="6000" b="1" dirty="0">
                <a:solidFill>
                  <a:schemeClr val="bg1"/>
                </a:solidFill>
                <a:latin typeface="basis33" charset="0"/>
                <a:ea typeface="basis33" charset="0"/>
                <a:cs typeface="basis33" charset="0"/>
              </a:rPr>
              <a:t>........</a:t>
            </a:r>
            <a:endParaRPr lang="en-US" sz="6000" b="1" dirty="0">
              <a:solidFill>
                <a:schemeClr val="bg1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5" name="TextBox 8"/>
          <p:cNvSpPr txBox="1"/>
          <p:nvPr/>
        </p:nvSpPr>
        <p:spPr>
          <a:xfrm>
            <a:off x="8298425" y="1605273"/>
            <a:ext cx="21889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40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parameter</a:t>
            </a:r>
            <a:endParaRPr lang="en-US" sz="4000" b="1" dirty="0">
              <a:solidFill>
                <a:srgbClr val="F92672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grpSp>
        <p:nvGrpSpPr>
          <p:cNvPr id="3" name="Agrupar 2"/>
          <p:cNvGrpSpPr/>
          <p:nvPr/>
        </p:nvGrpSpPr>
        <p:grpSpPr>
          <a:xfrm>
            <a:off x="3127234" y="602382"/>
            <a:ext cx="5937532" cy="707886"/>
            <a:chOff x="2434635" y="602382"/>
            <a:chExt cx="5937532" cy="707886"/>
          </a:xfrm>
        </p:grpSpPr>
        <p:sp>
          <p:nvSpPr>
            <p:cNvPr id="6" name="TextBox 8"/>
            <p:cNvSpPr txBox="1"/>
            <p:nvPr/>
          </p:nvSpPr>
          <p:spPr>
            <a:xfrm>
              <a:off x="4637060" y="602382"/>
              <a:ext cx="15326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s-IS" sz="40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opcode</a:t>
              </a:r>
              <a:endParaRPr lang="en-US" sz="4000" b="1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7" name="TextBox 8"/>
            <p:cNvSpPr txBox="1"/>
            <p:nvPr/>
          </p:nvSpPr>
          <p:spPr>
            <a:xfrm>
              <a:off x="6839485" y="602382"/>
              <a:ext cx="15326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s-IS" sz="4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opcode</a:t>
              </a:r>
              <a:endParaRPr lang="en-US" sz="4000" b="1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434635" y="602382"/>
              <a:ext cx="153268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s-IS" sz="40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opcode</a:t>
              </a:r>
              <a:endParaRPr lang="en-US" sz="4000" b="1" dirty="0">
                <a:solidFill>
                  <a:schemeClr val="bg1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</p:grpSp>
      <p:sp>
        <p:nvSpPr>
          <p:cNvPr id="10" name="TextBox 8"/>
          <p:cNvSpPr txBox="1"/>
          <p:nvPr/>
        </p:nvSpPr>
        <p:spPr>
          <a:xfrm>
            <a:off x="1492542" y="2524588"/>
            <a:ext cx="21889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40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parameter</a:t>
            </a:r>
            <a:endParaRPr lang="en-US" sz="4000" b="1" dirty="0">
              <a:solidFill>
                <a:srgbClr val="F92672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cxnSp>
        <p:nvCxnSpPr>
          <p:cNvPr id="12" name="Conector recto 11"/>
          <p:cNvCxnSpPr>
            <a:stCxn id="10" idx="3"/>
          </p:cNvCxnSpPr>
          <p:nvPr/>
        </p:nvCxnSpPr>
        <p:spPr>
          <a:xfrm>
            <a:off x="3681527" y="2878531"/>
            <a:ext cx="945126" cy="0"/>
          </a:xfrm>
          <a:prstGeom prst="line">
            <a:avLst/>
          </a:prstGeom>
          <a:ln w="50800">
            <a:solidFill>
              <a:srgbClr val="F926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>
            <a:stCxn id="5" idx="1"/>
          </p:cNvCxnSpPr>
          <p:nvPr/>
        </p:nvCxnSpPr>
        <p:spPr>
          <a:xfrm flipH="1">
            <a:off x="7532084" y="1959216"/>
            <a:ext cx="766341" cy="0"/>
          </a:xfrm>
          <a:prstGeom prst="line">
            <a:avLst/>
          </a:prstGeom>
          <a:ln w="50800">
            <a:solidFill>
              <a:srgbClr val="F926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 flipH="1">
            <a:off x="6445045" y="1199674"/>
            <a:ext cx="1150373" cy="464537"/>
          </a:xfrm>
          <a:prstGeom prst="line">
            <a:avLst/>
          </a:prstGeom>
          <a:ln w="50800">
            <a:solidFill>
              <a:srgbClr val="38D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/>
          <p:nvPr/>
        </p:nvCxnSpPr>
        <p:spPr>
          <a:xfrm>
            <a:off x="5742038" y="1219348"/>
            <a:ext cx="0" cy="444863"/>
          </a:xfrm>
          <a:prstGeom prst="line">
            <a:avLst/>
          </a:prstGeom>
          <a:ln w="50800">
            <a:solidFill>
              <a:srgbClr val="A6E2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/>
          <p:cNvCxnSpPr/>
          <p:nvPr/>
        </p:nvCxnSpPr>
        <p:spPr>
          <a:xfrm>
            <a:off x="4380271" y="1199674"/>
            <a:ext cx="506650" cy="464537"/>
          </a:xfrm>
          <a:prstGeom prst="line">
            <a:avLst/>
          </a:prstGeom>
          <a:ln w="50800">
            <a:solidFill>
              <a:srgbClr val="AE8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166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/>
        </p:nvSpPr>
        <p:spPr>
          <a:xfrm>
            <a:off x="3722907" y="142141"/>
            <a:ext cx="462819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Main</a:t>
            </a:r>
            <a:r>
              <a:rPr lang="es-ES" sz="88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</a:t>
            </a:r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Loop</a:t>
            </a:r>
            <a:endParaRPr lang="es-ES" sz="8800" dirty="0">
              <a:solidFill>
                <a:srgbClr val="F92672"/>
              </a:solidFill>
            </a:endParaRPr>
          </a:p>
        </p:txBody>
      </p:sp>
      <p:sp>
        <p:nvSpPr>
          <p:cNvPr id="4" name="TextBox 8"/>
          <p:cNvSpPr txBox="1"/>
          <p:nvPr/>
        </p:nvSpPr>
        <p:spPr>
          <a:xfrm>
            <a:off x="3579927" y="1806829"/>
            <a:ext cx="5032147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while</a:t>
            </a: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 </a:t>
            </a:r>
            <a:r>
              <a:rPr lang="en-US" sz="48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true </a:t>
            </a: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{ </a:t>
            </a:r>
            <a:b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</a:b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    </a:t>
            </a:r>
            <a:r>
              <a:rPr lang="en-US" sz="4800" dirty="0" err="1">
                <a:solidFill>
                  <a:srgbClr val="66D9EF"/>
                </a:solidFill>
                <a:latin typeface="basis33" charset="0"/>
                <a:ea typeface="basis33" charset="0"/>
                <a:cs typeface="basis33" charset="0"/>
              </a:rPr>
              <a:t>updateCPU</a:t>
            </a: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() </a:t>
            </a:r>
            <a:b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</a:b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    </a:t>
            </a:r>
            <a:r>
              <a:rPr lang="en-US" sz="4800" dirty="0" err="1">
                <a:solidFill>
                  <a:srgbClr val="66D9EF"/>
                </a:solidFill>
                <a:latin typeface="basis33" charset="0"/>
                <a:ea typeface="basis33" charset="0"/>
                <a:cs typeface="basis33" charset="0"/>
              </a:rPr>
              <a:t>updateVideo</a:t>
            </a: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() </a:t>
            </a:r>
            <a:b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</a:b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    </a:t>
            </a:r>
            <a:r>
              <a:rPr lang="en-US" sz="4800" dirty="0" err="1">
                <a:solidFill>
                  <a:srgbClr val="66D9EF"/>
                </a:solidFill>
                <a:latin typeface="basis33" charset="0"/>
                <a:ea typeface="basis33" charset="0"/>
                <a:cs typeface="basis33" charset="0"/>
              </a:rPr>
              <a:t>updateInput</a:t>
            </a: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() </a:t>
            </a:r>
          </a:p>
          <a:p>
            <a:r>
              <a:rPr lang="en-US" sz="4800" dirty="0">
                <a:solidFill>
                  <a:srgbClr val="66D9EF"/>
                </a:solidFill>
                <a:latin typeface="basis33" charset="0"/>
                <a:ea typeface="basis33" charset="0"/>
                <a:cs typeface="basis33" charset="0"/>
              </a:rPr>
              <a:t>    </a:t>
            </a:r>
            <a:r>
              <a:rPr lang="en-US" sz="4800" dirty="0" err="1">
                <a:solidFill>
                  <a:srgbClr val="66D9EF"/>
                </a:solidFill>
                <a:latin typeface="basis33" charset="0"/>
                <a:ea typeface="basis33" charset="0"/>
                <a:cs typeface="basis33" charset="0"/>
              </a:rPr>
              <a:t>updateAudio</a:t>
            </a: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() </a:t>
            </a:r>
            <a:b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</a:br>
            <a:r>
              <a:rPr lang="en-US" sz="48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}</a:t>
            </a:r>
            <a:endParaRPr lang="en-US" sz="4800" b="1" dirty="0">
              <a:solidFill>
                <a:srgbClr val="000000"/>
              </a:solidFill>
              <a:latin typeface="basis33" charset="0"/>
              <a:ea typeface="basis33" charset="0"/>
              <a:cs typeface="basis3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1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8"/>
          <p:cNvSpPr txBox="1"/>
          <p:nvPr/>
        </p:nvSpPr>
        <p:spPr>
          <a:xfrm>
            <a:off x="1762122" y="1720840"/>
            <a:ext cx="866775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rPr>
              <a:t>updateCPU</a:t>
            </a:r>
            <a:r>
              <a:rPr lang="en-US" sz="54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() { </a:t>
            </a:r>
            <a:endParaRPr lang="en-US" sz="5400" dirty="0">
              <a:solidFill>
                <a:srgbClr val="AE81FF"/>
              </a:solidFill>
              <a:latin typeface="basis33" charset="0"/>
              <a:ea typeface="basis33" charset="0"/>
              <a:cs typeface="basis33" charset="0"/>
            </a:endParaRPr>
          </a:p>
          <a:p>
            <a:r>
              <a:rPr lang="en-US" sz="54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    opcode </a:t>
            </a:r>
            <a:r>
              <a:rPr lang="en-US" sz="54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=</a:t>
            </a:r>
            <a:r>
              <a:rPr lang="en-US" sz="54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 </a:t>
            </a:r>
            <a:r>
              <a:rPr lang="en-US" sz="5400" dirty="0" err="1">
                <a:solidFill>
                  <a:srgbClr val="66D9EF"/>
                </a:solidFill>
                <a:latin typeface="basis33" charset="0"/>
                <a:ea typeface="basis33" charset="0"/>
                <a:cs typeface="basis33" charset="0"/>
              </a:rPr>
              <a:t>fetchOpcode</a:t>
            </a:r>
            <a:r>
              <a:rPr lang="en-US" sz="54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()</a:t>
            </a:r>
            <a:r>
              <a:rPr lang="en-US" sz="54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 </a:t>
            </a:r>
            <a:br>
              <a:rPr lang="en-US" sz="5400" dirty="0">
                <a:solidFill>
                  <a:srgbClr val="75715E"/>
                </a:solidFill>
                <a:latin typeface="basis33" charset="0"/>
                <a:ea typeface="basis33" charset="0"/>
                <a:cs typeface="basis33" charset="0"/>
              </a:rPr>
            </a:br>
            <a:r>
              <a:rPr lang="en-US" sz="54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    </a:t>
            </a:r>
            <a:r>
              <a:rPr lang="en-US" sz="5400" dirty="0" err="1">
                <a:solidFill>
                  <a:srgbClr val="66D9EF"/>
                </a:solidFill>
                <a:latin typeface="basis33" charset="0"/>
                <a:ea typeface="basis33" charset="0"/>
                <a:cs typeface="basis33" charset="0"/>
              </a:rPr>
              <a:t>runOpcode</a:t>
            </a:r>
            <a:r>
              <a:rPr lang="en-US" sz="54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(opcode) </a:t>
            </a:r>
            <a:br>
              <a:rPr lang="en-US" sz="54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</a:br>
            <a:r>
              <a:rPr lang="en-US" sz="54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}</a:t>
            </a:r>
            <a:endParaRPr lang="en-US" sz="5400" b="1" dirty="0">
              <a:solidFill>
                <a:srgbClr val="000000"/>
              </a:solidFill>
              <a:latin typeface="basis33" charset="0"/>
              <a:ea typeface="basis33" charset="0"/>
              <a:cs typeface="basis3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747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Conector recto 54"/>
          <p:cNvCxnSpPr/>
          <p:nvPr/>
        </p:nvCxnSpPr>
        <p:spPr>
          <a:xfrm flipV="1">
            <a:off x="9880177" y="2258291"/>
            <a:ext cx="0" cy="912213"/>
          </a:xfrm>
          <a:prstGeom prst="line">
            <a:avLst/>
          </a:prstGeom>
          <a:ln w="88900">
            <a:solidFill>
              <a:srgbClr val="38D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/>
          <p:cNvCxnSpPr/>
          <p:nvPr/>
        </p:nvCxnSpPr>
        <p:spPr>
          <a:xfrm flipV="1">
            <a:off x="10623698" y="2273193"/>
            <a:ext cx="0" cy="912213"/>
          </a:xfrm>
          <a:prstGeom prst="line">
            <a:avLst/>
          </a:prstGeom>
          <a:ln w="88900">
            <a:solidFill>
              <a:srgbClr val="38D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recto 53"/>
          <p:cNvCxnSpPr/>
          <p:nvPr/>
        </p:nvCxnSpPr>
        <p:spPr>
          <a:xfrm flipV="1">
            <a:off x="8584777" y="2273193"/>
            <a:ext cx="0" cy="912213"/>
          </a:xfrm>
          <a:prstGeom prst="line">
            <a:avLst/>
          </a:prstGeom>
          <a:ln w="88900">
            <a:solidFill>
              <a:srgbClr val="38D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52"/>
          <p:cNvCxnSpPr/>
          <p:nvPr/>
        </p:nvCxnSpPr>
        <p:spPr>
          <a:xfrm flipV="1">
            <a:off x="10880492" y="3543730"/>
            <a:ext cx="0" cy="912213"/>
          </a:xfrm>
          <a:prstGeom prst="line">
            <a:avLst/>
          </a:prstGeom>
          <a:ln w="88900">
            <a:solidFill>
              <a:srgbClr val="E6DB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/>
          <p:cNvCxnSpPr/>
          <p:nvPr/>
        </p:nvCxnSpPr>
        <p:spPr>
          <a:xfrm flipV="1">
            <a:off x="8426852" y="3516963"/>
            <a:ext cx="0" cy="912213"/>
          </a:xfrm>
          <a:prstGeom prst="line">
            <a:avLst/>
          </a:prstGeom>
          <a:ln w="88900">
            <a:solidFill>
              <a:srgbClr val="E6DB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49"/>
          <p:cNvCxnSpPr/>
          <p:nvPr/>
        </p:nvCxnSpPr>
        <p:spPr>
          <a:xfrm flipV="1">
            <a:off x="2065515" y="3543730"/>
            <a:ext cx="0" cy="912213"/>
          </a:xfrm>
          <a:prstGeom prst="line">
            <a:avLst/>
          </a:prstGeom>
          <a:ln w="88900">
            <a:solidFill>
              <a:srgbClr val="E6DB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50"/>
          <p:cNvCxnSpPr/>
          <p:nvPr/>
        </p:nvCxnSpPr>
        <p:spPr>
          <a:xfrm flipV="1">
            <a:off x="3025635" y="3505098"/>
            <a:ext cx="0" cy="912213"/>
          </a:xfrm>
          <a:prstGeom prst="line">
            <a:avLst/>
          </a:prstGeom>
          <a:ln w="88900">
            <a:solidFill>
              <a:srgbClr val="E6DB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/>
          <p:cNvCxnSpPr/>
          <p:nvPr/>
        </p:nvCxnSpPr>
        <p:spPr>
          <a:xfrm flipV="1">
            <a:off x="2208200" y="2273193"/>
            <a:ext cx="0" cy="912213"/>
          </a:xfrm>
          <a:prstGeom prst="line">
            <a:avLst/>
          </a:prstGeom>
          <a:ln w="88900">
            <a:solidFill>
              <a:srgbClr val="38D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/>
          <p:cNvCxnSpPr/>
          <p:nvPr/>
        </p:nvCxnSpPr>
        <p:spPr>
          <a:xfrm flipV="1">
            <a:off x="3260596" y="2258291"/>
            <a:ext cx="0" cy="912213"/>
          </a:xfrm>
          <a:prstGeom prst="line">
            <a:avLst/>
          </a:prstGeom>
          <a:ln w="88900">
            <a:solidFill>
              <a:srgbClr val="38D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/>
          <p:cNvCxnSpPr/>
          <p:nvPr/>
        </p:nvCxnSpPr>
        <p:spPr>
          <a:xfrm flipV="1">
            <a:off x="3854120" y="2246426"/>
            <a:ext cx="0" cy="912213"/>
          </a:xfrm>
          <a:prstGeom prst="line">
            <a:avLst/>
          </a:prstGeom>
          <a:ln w="88900">
            <a:solidFill>
              <a:srgbClr val="38D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/>
          <p:cNvCxnSpPr/>
          <p:nvPr/>
        </p:nvCxnSpPr>
        <p:spPr>
          <a:xfrm flipV="1">
            <a:off x="1852155" y="2258291"/>
            <a:ext cx="0" cy="912213"/>
          </a:xfrm>
          <a:prstGeom prst="line">
            <a:avLst/>
          </a:prstGeom>
          <a:ln w="88900">
            <a:solidFill>
              <a:srgbClr val="38D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1155093" y="2246426"/>
            <a:ext cx="3544416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38D6FF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1155093" y="1046880"/>
            <a:ext cx="3544416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17" name="TextBox 8"/>
          <p:cNvSpPr txBox="1"/>
          <p:nvPr/>
        </p:nvSpPr>
        <p:spPr>
          <a:xfrm>
            <a:off x="1688851" y="5129391"/>
            <a:ext cx="23701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48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100 clks</a:t>
            </a:r>
            <a:endParaRPr lang="en-US" sz="4800" b="1" dirty="0">
              <a:solidFill>
                <a:srgbClr val="AE81FF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cxnSp>
        <p:nvCxnSpPr>
          <p:cNvPr id="18" name="Conector recto 17"/>
          <p:cNvCxnSpPr/>
          <p:nvPr/>
        </p:nvCxnSpPr>
        <p:spPr>
          <a:xfrm>
            <a:off x="2877155" y="4875225"/>
            <a:ext cx="0" cy="279103"/>
          </a:xfrm>
          <a:prstGeom prst="line">
            <a:avLst/>
          </a:prstGeom>
          <a:ln w="50800">
            <a:solidFill>
              <a:srgbClr val="AE8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 flipH="1">
            <a:off x="1293801" y="4875225"/>
            <a:ext cx="3261359" cy="0"/>
          </a:xfrm>
          <a:prstGeom prst="line">
            <a:avLst/>
          </a:prstGeom>
          <a:ln w="88900">
            <a:solidFill>
              <a:srgbClr val="AE8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8"/>
          <p:cNvSpPr txBox="1"/>
          <p:nvPr/>
        </p:nvSpPr>
        <p:spPr>
          <a:xfrm>
            <a:off x="7647247" y="5153011"/>
            <a:ext cx="18703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s-IS" sz="48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N clks</a:t>
            </a:r>
            <a:endParaRPr lang="en-US" sz="4800" b="1" dirty="0">
              <a:solidFill>
                <a:srgbClr val="AE81FF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cxnSp>
        <p:nvCxnSpPr>
          <p:cNvPr id="21" name="Conector recto 20"/>
          <p:cNvCxnSpPr/>
          <p:nvPr/>
        </p:nvCxnSpPr>
        <p:spPr>
          <a:xfrm>
            <a:off x="8582443" y="4873908"/>
            <a:ext cx="0" cy="279103"/>
          </a:xfrm>
          <a:prstGeom prst="line">
            <a:avLst/>
          </a:prstGeom>
          <a:ln w="50800">
            <a:solidFill>
              <a:srgbClr val="AE8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21"/>
          <p:cNvCxnSpPr/>
          <p:nvPr/>
        </p:nvCxnSpPr>
        <p:spPr>
          <a:xfrm flipH="1">
            <a:off x="8232666" y="4843997"/>
            <a:ext cx="704222" cy="0"/>
          </a:xfrm>
          <a:prstGeom prst="line">
            <a:avLst/>
          </a:prstGeom>
          <a:ln w="88900">
            <a:solidFill>
              <a:srgbClr val="AE81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4"/>
          <p:cNvCxnSpPr/>
          <p:nvPr/>
        </p:nvCxnSpPr>
        <p:spPr>
          <a:xfrm flipH="1">
            <a:off x="7752671" y="1050702"/>
            <a:ext cx="1" cy="3438432"/>
          </a:xfrm>
          <a:prstGeom prst="line">
            <a:avLst/>
          </a:prstGeom>
          <a:ln w="88900">
            <a:solidFill>
              <a:srgbClr val="F92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ángulo 27"/>
          <p:cNvSpPr/>
          <p:nvPr/>
        </p:nvSpPr>
        <p:spPr>
          <a:xfrm>
            <a:off x="8148459" y="1046880"/>
            <a:ext cx="802078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8148459" y="2246426"/>
            <a:ext cx="802078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30" name="Rectángulo 29"/>
          <p:cNvSpPr/>
          <p:nvPr/>
        </p:nvSpPr>
        <p:spPr>
          <a:xfrm>
            <a:off x="9269030" y="1043988"/>
            <a:ext cx="802078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9269030" y="2246426"/>
            <a:ext cx="802078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32" name="Rectángulo 31"/>
          <p:cNvSpPr/>
          <p:nvPr/>
        </p:nvSpPr>
        <p:spPr>
          <a:xfrm>
            <a:off x="10389601" y="1048474"/>
            <a:ext cx="802078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33" name="Rectángulo 32"/>
          <p:cNvSpPr/>
          <p:nvPr/>
        </p:nvSpPr>
        <p:spPr>
          <a:xfrm>
            <a:off x="10389601" y="2258291"/>
            <a:ext cx="802078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34" name="Rectángulo 33"/>
          <p:cNvSpPr/>
          <p:nvPr/>
        </p:nvSpPr>
        <p:spPr>
          <a:xfrm>
            <a:off x="1155093" y="3505098"/>
            <a:ext cx="3544416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38D6FF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grpSp>
        <p:nvGrpSpPr>
          <p:cNvPr id="9" name="Agrupar 8"/>
          <p:cNvGrpSpPr/>
          <p:nvPr/>
        </p:nvGrpSpPr>
        <p:grpSpPr>
          <a:xfrm>
            <a:off x="5159566" y="1050702"/>
            <a:ext cx="1872869" cy="3473881"/>
            <a:chOff x="5047697" y="1050702"/>
            <a:chExt cx="1872869" cy="3473881"/>
          </a:xfrm>
        </p:grpSpPr>
        <p:sp>
          <p:nvSpPr>
            <p:cNvPr id="26" name="TextBox 8"/>
            <p:cNvSpPr txBox="1"/>
            <p:nvPr/>
          </p:nvSpPr>
          <p:spPr>
            <a:xfrm>
              <a:off x="5047697" y="1050702"/>
              <a:ext cx="187286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s-IS" sz="60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CPU</a:t>
              </a:r>
              <a:endParaRPr lang="en-US" sz="6000" b="1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27" name="TextBox 8"/>
            <p:cNvSpPr txBox="1"/>
            <p:nvPr/>
          </p:nvSpPr>
          <p:spPr>
            <a:xfrm>
              <a:off x="5047697" y="2250248"/>
              <a:ext cx="187286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s-I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Video</a:t>
              </a:r>
              <a:endParaRPr lang="en-US" sz="6000" b="1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35" name="TextBox 8"/>
            <p:cNvSpPr txBox="1"/>
            <p:nvPr/>
          </p:nvSpPr>
          <p:spPr>
            <a:xfrm>
              <a:off x="5047697" y="3508920"/>
              <a:ext cx="187286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s-IS" sz="6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Input</a:t>
              </a:r>
              <a:endParaRPr lang="en-US" sz="6000" b="1" dirty="0">
                <a:solidFill>
                  <a:srgbClr val="E6DB74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</p:grpSp>
      <p:sp>
        <p:nvSpPr>
          <p:cNvPr id="36" name="Rectángulo 35"/>
          <p:cNvSpPr/>
          <p:nvPr/>
        </p:nvSpPr>
        <p:spPr>
          <a:xfrm>
            <a:off x="8148459" y="3505098"/>
            <a:ext cx="802078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37" name="Rectángulo 36"/>
          <p:cNvSpPr/>
          <p:nvPr/>
        </p:nvSpPr>
        <p:spPr>
          <a:xfrm>
            <a:off x="9269030" y="3505098"/>
            <a:ext cx="802078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38" name="Rectángulo 37"/>
          <p:cNvSpPr/>
          <p:nvPr/>
        </p:nvSpPr>
        <p:spPr>
          <a:xfrm>
            <a:off x="10389601" y="3516963"/>
            <a:ext cx="802078" cy="9389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cxnSp>
        <p:nvCxnSpPr>
          <p:cNvPr id="43" name="Conector recto 4"/>
          <p:cNvCxnSpPr/>
          <p:nvPr/>
        </p:nvCxnSpPr>
        <p:spPr>
          <a:xfrm flipH="1">
            <a:off x="756886" y="1046880"/>
            <a:ext cx="1" cy="3438432"/>
          </a:xfrm>
          <a:prstGeom prst="line">
            <a:avLst/>
          </a:prstGeom>
          <a:ln w="88900">
            <a:solidFill>
              <a:srgbClr val="F92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062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Agrupar 55"/>
          <p:cNvGrpSpPr/>
          <p:nvPr/>
        </p:nvGrpSpPr>
        <p:grpSpPr>
          <a:xfrm>
            <a:off x="1290485" y="1670747"/>
            <a:ext cx="9611030" cy="4673275"/>
            <a:chOff x="1371601" y="1095562"/>
            <a:chExt cx="9611030" cy="4673275"/>
          </a:xfrm>
        </p:grpSpPr>
        <p:cxnSp>
          <p:nvCxnSpPr>
            <p:cNvPr id="22" name="Conector angular 21"/>
            <p:cNvCxnSpPr>
              <a:stCxn id="5" idx="3"/>
              <a:endCxn id="8" idx="1"/>
            </p:cNvCxnSpPr>
            <p:nvPr/>
          </p:nvCxnSpPr>
          <p:spPr>
            <a:xfrm flipV="1">
              <a:off x="7172632" y="1565052"/>
              <a:ext cx="1656735" cy="775275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angular 24"/>
            <p:cNvCxnSpPr>
              <a:stCxn id="5" idx="3"/>
              <a:endCxn id="7" idx="1"/>
            </p:cNvCxnSpPr>
            <p:nvPr/>
          </p:nvCxnSpPr>
          <p:spPr>
            <a:xfrm>
              <a:off x="7172632" y="2340327"/>
              <a:ext cx="1656735" cy="469490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angular 27"/>
            <p:cNvCxnSpPr>
              <a:stCxn id="5" idx="3"/>
              <a:endCxn id="9" idx="1"/>
            </p:cNvCxnSpPr>
            <p:nvPr/>
          </p:nvCxnSpPr>
          <p:spPr>
            <a:xfrm>
              <a:off x="7172632" y="2340327"/>
              <a:ext cx="1656735" cy="1714255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angular 30"/>
            <p:cNvCxnSpPr>
              <a:stCxn id="5" idx="3"/>
              <a:endCxn id="6" idx="1"/>
            </p:cNvCxnSpPr>
            <p:nvPr/>
          </p:nvCxnSpPr>
          <p:spPr>
            <a:xfrm>
              <a:off x="7172632" y="2340327"/>
              <a:ext cx="1656735" cy="2959020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13"/>
            <p:cNvCxnSpPr>
              <a:stCxn id="5" idx="2"/>
              <a:endCxn id="16" idx="0"/>
            </p:cNvCxnSpPr>
            <p:nvPr/>
          </p:nvCxnSpPr>
          <p:spPr>
            <a:xfrm>
              <a:off x="6096000" y="3033501"/>
              <a:ext cx="0" cy="862779"/>
            </a:xfrm>
            <a:prstGeom prst="line">
              <a:avLst/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angular 17"/>
            <p:cNvCxnSpPr>
              <a:stCxn id="3" idx="3"/>
              <a:endCxn id="5" idx="1"/>
            </p:cNvCxnSpPr>
            <p:nvPr/>
          </p:nvCxnSpPr>
          <p:spPr>
            <a:xfrm flipV="1">
              <a:off x="3524865" y="2340327"/>
              <a:ext cx="1494503" cy="977325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ctángulo 2"/>
            <p:cNvSpPr/>
            <p:nvPr/>
          </p:nvSpPr>
          <p:spPr>
            <a:xfrm>
              <a:off x="1371601" y="2034542"/>
              <a:ext cx="2153264" cy="2566219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CPU</a:t>
              </a:r>
            </a:p>
            <a:p>
              <a:pPr algn="ctr"/>
              <a:r>
                <a:rPr lang="en-US" sz="40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4 MHz</a:t>
              </a:r>
            </a:p>
          </p:txBody>
        </p:sp>
        <p:sp>
          <p:nvSpPr>
            <p:cNvPr id="5" name="Rectángulo 4"/>
            <p:cNvSpPr/>
            <p:nvPr/>
          </p:nvSpPr>
          <p:spPr>
            <a:xfrm>
              <a:off x="5019368" y="1647152"/>
              <a:ext cx="2153264" cy="1386349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MEM</a:t>
              </a:r>
            </a:p>
          </p:txBody>
        </p:sp>
        <p:sp>
          <p:nvSpPr>
            <p:cNvPr id="6" name="Rectángulo 5"/>
            <p:cNvSpPr/>
            <p:nvPr/>
          </p:nvSpPr>
          <p:spPr>
            <a:xfrm>
              <a:off x="8829367" y="4829857"/>
              <a:ext cx="2153264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Timer</a:t>
              </a:r>
            </a:p>
          </p:txBody>
        </p:sp>
        <p:sp>
          <p:nvSpPr>
            <p:cNvPr id="7" name="Rectángulo 6"/>
            <p:cNvSpPr/>
            <p:nvPr/>
          </p:nvSpPr>
          <p:spPr>
            <a:xfrm>
              <a:off x="8829367" y="2340327"/>
              <a:ext cx="2153264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Audio</a:t>
              </a:r>
            </a:p>
          </p:txBody>
        </p:sp>
        <p:sp>
          <p:nvSpPr>
            <p:cNvPr id="8" name="Rectángulo 7"/>
            <p:cNvSpPr/>
            <p:nvPr/>
          </p:nvSpPr>
          <p:spPr>
            <a:xfrm>
              <a:off x="8829367" y="1095562"/>
              <a:ext cx="2153264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Video</a:t>
              </a:r>
            </a:p>
          </p:txBody>
        </p:sp>
        <p:sp>
          <p:nvSpPr>
            <p:cNvPr id="9" name="Rectángulo 8"/>
            <p:cNvSpPr/>
            <p:nvPr/>
          </p:nvSpPr>
          <p:spPr>
            <a:xfrm>
              <a:off x="8829367" y="3585092"/>
              <a:ext cx="2153264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Input</a:t>
              </a:r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5019368" y="3896280"/>
              <a:ext cx="2153264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Cart</a:t>
              </a:r>
            </a:p>
          </p:txBody>
        </p:sp>
      </p:grpSp>
      <p:sp>
        <p:nvSpPr>
          <p:cNvPr id="57" name="TextBox 8"/>
          <p:cNvSpPr txBox="1"/>
          <p:nvPr/>
        </p:nvSpPr>
        <p:spPr>
          <a:xfrm>
            <a:off x="3969771" y="142141"/>
            <a:ext cx="413446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Game</a:t>
            </a:r>
            <a:r>
              <a:rPr lang="es-ES" sz="88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</a:t>
            </a:r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Boy</a:t>
            </a:r>
            <a:endParaRPr lang="es-ES" sz="8800" dirty="0">
              <a:solidFill>
                <a:srgbClr val="F926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2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5204084" y="142141"/>
            <a:ext cx="166584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88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CPU</a:t>
            </a:r>
            <a:endParaRPr lang="es-ES" sz="8800" dirty="0">
              <a:solidFill>
                <a:srgbClr val="F92672"/>
              </a:solidFill>
            </a:endParaRPr>
          </a:p>
        </p:txBody>
      </p:sp>
      <p:grpSp>
        <p:nvGrpSpPr>
          <p:cNvPr id="24" name="Agrupar 23"/>
          <p:cNvGrpSpPr/>
          <p:nvPr/>
        </p:nvGrpSpPr>
        <p:grpSpPr>
          <a:xfrm>
            <a:off x="3162019" y="2062416"/>
            <a:ext cx="5867962" cy="4035029"/>
            <a:chOff x="1773643" y="2062416"/>
            <a:chExt cx="5867962" cy="4035029"/>
          </a:xfrm>
        </p:grpSpPr>
        <p:sp>
          <p:nvSpPr>
            <p:cNvPr id="3" name="Rectángulo 2"/>
            <p:cNvSpPr/>
            <p:nvPr/>
          </p:nvSpPr>
          <p:spPr>
            <a:xfrm>
              <a:off x="6229944" y="2062416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H</a:t>
              </a:r>
            </a:p>
          </p:txBody>
        </p:sp>
        <p:sp>
          <p:nvSpPr>
            <p:cNvPr id="4" name="Rectángulo 3"/>
            <p:cNvSpPr/>
            <p:nvPr/>
          </p:nvSpPr>
          <p:spPr>
            <a:xfrm>
              <a:off x="6934165" y="2062416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L</a:t>
              </a:r>
            </a:p>
          </p:txBody>
        </p:sp>
        <p:sp>
          <p:nvSpPr>
            <p:cNvPr id="6" name="Rectángulo 5"/>
            <p:cNvSpPr/>
            <p:nvPr/>
          </p:nvSpPr>
          <p:spPr>
            <a:xfrm>
              <a:off x="4117281" y="3730901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B</a:t>
              </a:r>
            </a:p>
          </p:txBody>
        </p:sp>
        <p:sp>
          <p:nvSpPr>
            <p:cNvPr id="7" name="Rectángulo 6"/>
            <p:cNvSpPr/>
            <p:nvPr/>
          </p:nvSpPr>
          <p:spPr>
            <a:xfrm>
              <a:off x="4821502" y="3730901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C</a:t>
              </a:r>
            </a:p>
          </p:txBody>
        </p:sp>
        <p:sp>
          <p:nvSpPr>
            <p:cNvPr id="8" name="Rectángulo 7"/>
            <p:cNvSpPr/>
            <p:nvPr/>
          </p:nvSpPr>
          <p:spPr>
            <a:xfrm>
              <a:off x="6233163" y="3730901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D</a:t>
              </a:r>
            </a:p>
          </p:txBody>
        </p:sp>
        <p:sp>
          <p:nvSpPr>
            <p:cNvPr id="9" name="Rectángulo 8"/>
            <p:cNvSpPr/>
            <p:nvPr/>
          </p:nvSpPr>
          <p:spPr>
            <a:xfrm>
              <a:off x="6937384" y="3730901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E</a:t>
              </a:r>
            </a:p>
          </p:txBody>
        </p:sp>
        <p:sp>
          <p:nvSpPr>
            <p:cNvPr id="10" name="Rectángulo 9"/>
            <p:cNvSpPr/>
            <p:nvPr/>
          </p:nvSpPr>
          <p:spPr>
            <a:xfrm>
              <a:off x="4117281" y="2062416"/>
              <a:ext cx="1408442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SP</a:t>
              </a:r>
            </a:p>
          </p:txBody>
        </p:sp>
        <p:sp>
          <p:nvSpPr>
            <p:cNvPr id="11" name="Rectángulo 10"/>
            <p:cNvSpPr/>
            <p:nvPr/>
          </p:nvSpPr>
          <p:spPr>
            <a:xfrm>
              <a:off x="2004618" y="2062416"/>
              <a:ext cx="1408442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PC</a:t>
              </a:r>
            </a:p>
          </p:txBody>
        </p:sp>
        <p:sp>
          <p:nvSpPr>
            <p:cNvPr id="15" name="Rectángulo 14"/>
            <p:cNvSpPr/>
            <p:nvPr/>
          </p:nvSpPr>
          <p:spPr>
            <a:xfrm>
              <a:off x="2004618" y="3728850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A</a:t>
              </a:r>
              <a:endPara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2708839" y="3728850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F</a:t>
              </a:r>
            </a:p>
          </p:txBody>
        </p:sp>
        <p:sp>
          <p:nvSpPr>
            <p:cNvPr id="17" name="TextBox 8"/>
            <p:cNvSpPr txBox="1"/>
            <p:nvPr/>
          </p:nvSpPr>
          <p:spPr>
            <a:xfrm>
              <a:off x="1773643" y="5266448"/>
              <a:ext cx="18703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s-I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16 bit</a:t>
              </a:r>
              <a:endParaRPr lang="en-US" sz="4800" b="1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cxnSp>
          <p:nvCxnSpPr>
            <p:cNvPr id="18" name="Conector recto 17"/>
            <p:cNvCxnSpPr/>
            <p:nvPr/>
          </p:nvCxnSpPr>
          <p:spPr>
            <a:xfrm>
              <a:off x="2708839" y="5005881"/>
              <a:ext cx="0" cy="279103"/>
            </a:xfrm>
            <a:prstGeom prst="line">
              <a:avLst/>
            </a:prstGeom>
            <a:ln w="50800">
              <a:solidFill>
                <a:srgbClr val="AE8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 flipH="1">
              <a:off x="2004619" y="5005881"/>
              <a:ext cx="1408441" cy="0"/>
            </a:xfrm>
            <a:prstGeom prst="line">
              <a:avLst/>
            </a:prstGeom>
            <a:ln w="88900">
              <a:solidFill>
                <a:srgbClr val="AE8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8"/>
            <p:cNvSpPr txBox="1"/>
            <p:nvPr/>
          </p:nvSpPr>
          <p:spPr>
            <a:xfrm>
              <a:off x="4236074" y="5266448"/>
              <a:ext cx="187039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s-I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8 bit</a:t>
              </a:r>
              <a:endParaRPr lang="en-US" sz="4800" b="1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cxnSp>
          <p:nvCxnSpPr>
            <p:cNvPr id="21" name="Conector recto 20"/>
            <p:cNvCxnSpPr/>
            <p:nvPr/>
          </p:nvCxnSpPr>
          <p:spPr>
            <a:xfrm>
              <a:off x="5201750" y="5005881"/>
              <a:ext cx="0" cy="279103"/>
            </a:xfrm>
            <a:prstGeom prst="line">
              <a:avLst/>
            </a:prstGeom>
            <a:ln w="50800">
              <a:solidFill>
                <a:srgbClr val="AE8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/>
            <p:cNvCxnSpPr/>
            <p:nvPr/>
          </p:nvCxnSpPr>
          <p:spPr>
            <a:xfrm flipH="1">
              <a:off x="4851973" y="4975970"/>
              <a:ext cx="704222" cy="0"/>
            </a:xfrm>
            <a:prstGeom prst="line">
              <a:avLst/>
            </a:prstGeom>
            <a:ln w="88900">
              <a:solidFill>
                <a:srgbClr val="AE8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4659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"/>
          <p:cNvSpPr txBox="1"/>
          <p:nvPr/>
        </p:nvSpPr>
        <p:spPr>
          <a:xfrm>
            <a:off x="4710360" y="142141"/>
            <a:ext cx="265329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Flags</a:t>
            </a:r>
            <a:endParaRPr lang="es-ES" sz="8800" dirty="0">
              <a:solidFill>
                <a:srgbClr val="F92672"/>
              </a:solidFill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3279116" y="2490020"/>
            <a:ext cx="5633768" cy="1877960"/>
            <a:chOff x="3301918" y="2386445"/>
            <a:chExt cx="5633768" cy="1877960"/>
          </a:xfrm>
        </p:grpSpPr>
        <p:sp>
          <p:nvSpPr>
            <p:cNvPr id="3" name="Rectángulo 2"/>
            <p:cNvSpPr/>
            <p:nvPr/>
          </p:nvSpPr>
          <p:spPr>
            <a:xfrm>
              <a:off x="7527244" y="2386445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dirty="0">
                  <a:solidFill>
                    <a:srgbClr val="BFBFBF"/>
                  </a:solidFill>
                  <a:latin typeface="basis33" charset="0"/>
                  <a:ea typeface="basis33" charset="0"/>
                  <a:cs typeface="basis33" charset="0"/>
                </a:rPr>
                <a:t>0</a:t>
              </a:r>
            </a:p>
          </p:txBody>
        </p:sp>
        <p:sp>
          <p:nvSpPr>
            <p:cNvPr id="4" name="Rectángulo 3"/>
            <p:cNvSpPr/>
            <p:nvPr/>
          </p:nvSpPr>
          <p:spPr>
            <a:xfrm>
              <a:off x="8231465" y="2386445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dirty="0">
                  <a:solidFill>
                    <a:srgbClr val="BFBFBF"/>
                  </a:solidFill>
                  <a:latin typeface="basis33" charset="0"/>
                  <a:ea typeface="basis33" charset="0"/>
                  <a:cs typeface="basis33" charset="0"/>
                </a:rPr>
                <a:t>0</a:t>
              </a:r>
            </a:p>
          </p:txBody>
        </p:sp>
        <p:sp>
          <p:nvSpPr>
            <p:cNvPr id="6" name="Rectángulo 5"/>
            <p:cNvSpPr/>
            <p:nvPr/>
          </p:nvSpPr>
          <p:spPr>
            <a:xfrm>
              <a:off x="4710360" y="2386445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H</a:t>
              </a:r>
            </a:p>
          </p:txBody>
        </p:sp>
        <p:sp>
          <p:nvSpPr>
            <p:cNvPr id="7" name="Rectángulo 6"/>
            <p:cNvSpPr/>
            <p:nvPr/>
          </p:nvSpPr>
          <p:spPr>
            <a:xfrm>
              <a:off x="5414581" y="2386445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C</a:t>
              </a:r>
            </a:p>
          </p:txBody>
        </p:sp>
        <p:sp>
          <p:nvSpPr>
            <p:cNvPr id="8" name="Rectángulo 7"/>
            <p:cNvSpPr/>
            <p:nvPr/>
          </p:nvSpPr>
          <p:spPr>
            <a:xfrm>
              <a:off x="6118802" y="2386445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dirty="0">
                  <a:solidFill>
                    <a:srgbClr val="BFBFBF"/>
                  </a:solidFill>
                  <a:latin typeface="basis33" charset="0"/>
                  <a:ea typeface="basis33" charset="0"/>
                  <a:cs typeface="basis33" charset="0"/>
                </a:rPr>
                <a:t>0</a:t>
              </a:r>
            </a:p>
          </p:txBody>
        </p:sp>
        <p:sp>
          <p:nvSpPr>
            <p:cNvPr id="9" name="Rectángulo 8"/>
            <p:cNvSpPr/>
            <p:nvPr/>
          </p:nvSpPr>
          <p:spPr>
            <a:xfrm>
              <a:off x="6823023" y="2386445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dirty="0">
                  <a:solidFill>
                    <a:srgbClr val="BFBFBF"/>
                  </a:solidFill>
                  <a:latin typeface="basis33" charset="0"/>
                  <a:ea typeface="basis33" charset="0"/>
                  <a:cs typeface="basis33" charset="0"/>
                </a:rPr>
                <a:t>0</a:t>
              </a:r>
            </a:p>
          </p:txBody>
        </p:sp>
        <p:sp>
          <p:nvSpPr>
            <p:cNvPr id="15" name="Rectángulo 14"/>
            <p:cNvSpPr/>
            <p:nvPr/>
          </p:nvSpPr>
          <p:spPr>
            <a:xfrm>
              <a:off x="3301918" y="2386445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Z</a:t>
              </a:r>
            </a:p>
          </p:txBody>
        </p:sp>
        <p:sp>
          <p:nvSpPr>
            <p:cNvPr id="16" name="Rectángulo 15"/>
            <p:cNvSpPr/>
            <p:nvPr/>
          </p:nvSpPr>
          <p:spPr>
            <a:xfrm>
              <a:off x="4006139" y="2386445"/>
              <a:ext cx="704221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6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N</a:t>
              </a:r>
            </a:p>
          </p:txBody>
        </p:sp>
        <p:sp>
          <p:nvSpPr>
            <p:cNvPr id="23" name="Rectángulo 22"/>
            <p:cNvSpPr/>
            <p:nvPr/>
          </p:nvSpPr>
          <p:spPr>
            <a:xfrm>
              <a:off x="7527244" y="3325425"/>
              <a:ext cx="704221" cy="938980"/>
            </a:xfrm>
            <a:prstGeom prst="rect">
              <a:avLst/>
            </a:prstGeom>
            <a:noFill/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1</a:t>
              </a:r>
            </a:p>
          </p:txBody>
        </p:sp>
        <p:sp>
          <p:nvSpPr>
            <p:cNvPr id="25" name="Rectángulo 24"/>
            <p:cNvSpPr/>
            <p:nvPr/>
          </p:nvSpPr>
          <p:spPr>
            <a:xfrm>
              <a:off x="8231465" y="3325425"/>
              <a:ext cx="704221" cy="938980"/>
            </a:xfrm>
            <a:prstGeom prst="rect">
              <a:avLst/>
            </a:prstGeom>
            <a:noFill/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0</a:t>
              </a:r>
            </a:p>
          </p:txBody>
        </p:sp>
        <p:sp>
          <p:nvSpPr>
            <p:cNvPr id="26" name="Rectángulo 25"/>
            <p:cNvSpPr/>
            <p:nvPr/>
          </p:nvSpPr>
          <p:spPr>
            <a:xfrm>
              <a:off x="4710360" y="3325425"/>
              <a:ext cx="704221" cy="938980"/>
            </a:xfrm>
            <a:prstGeom prst="rect">
              <a:avLst/>
            </a:prstGeom>
            <a:noFill/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5</a:t>
              </a:r>
            </a:p>
          </p:txBody>
        </p:sp>
        <p:sp>
          <p:nvSpPr>
            <p:cNvPr id="27" name="Rectángulo 26"/>
            <p:cNvSpPr/>
            <p:nvPr/>
          </p:nvSpPr>
          <p:spPr>
            <a:xfrm>
              <a:off x="5414581" y="3325425"/>
              <a:ext cx="704221" cy="938980"/>
            </a:xfrm>
            <a:prstGeom prst="rect">
              <a:avLst/>
            </a:prstGeom>
            <a:noFill/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4</a:t>
              </a:r>
            </a:p>
          </p:txBody>
        </p:sp>
        <p:sp>
          <p:nvSpPr>
            <p:cNvPr id="28" name="Rectángulo 27"/>
            <p:cNvSpPr/>
            <p:nvPr/>
          </p:nvSpPr>
          <p:spPr>
            <a:xfrm>
              <a:off x="6118802" y="3325425"/>
              <a:ext cx="704221" cy="938980"/>
            </a:xfrm>
            <a:prstGeom prst="rect">
              <a:avLst/>
            </a:prstGeom>
            <a:noFill/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3</a:t>
              </a:r>
            </a:p>
          </p:txBody>
        </p:sp>
        <p:sp>
          <p:nvSpPr>
            <p:cNvPr id="29" name="Rectángulo 28"/>
            <p:cNvSpPr/>
            <p:nvPr/>
          </p:nvSpPr>
          <p:spPr>
            <a:xfrm>
              <a:off x="6823023" y="3325425"/>
              <a:ext cx="704221" cy="938980"/>
            </a:xfrm>
            <a:prstGeom prst="rect">
              <a:avLst/>
            </a:prstGeom>
            <a:noFill/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2</a:t>
              </a:r>
            </a:p>
          </p:txBody>
        </p:sp>
        <p:sp>
          <p:nvSpPr>
            <p:cNvPr id="30" name="Rectángulo 29"/>
            <p:cNvSpPr/>
            <p:nvPr/>
          </p:nvSpPr>
          <p:spPr>
            <a:xfrm>
              <a:off x="3301918" y="3325425"/>
              <a:ext cx="704221" cy="938980"/>
            </a:xfrm>
            <a:prstGeom prst="rect">
              <a:avLst/>
            </a:prstGeom>
            <a:noFill/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7</a:t>
              </a:r>
            </a:p>
          </p:txBody>
        </p:sp>
        <p:sp>
          <p:nvSpPr>
            <p:cNvPr id="31" name="Rectángulo 30"/>
            <p:cNvSpPr/>
            <p:nvPr/>
          </p:nvSpPr>
          <p:spPr>
            <a:xfrm>
              <a:off x="4006139" y="3325425"/>
              <a:ext cx="704221" cy="938980"/>
            </a:xfrm>
            <a:prstGeom prst="rect">
              <a:avLst/>
            </a:prstGeom>
            <a:noFill/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441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Agrupar 55"/>
          <p:cNvGrpSpPr/>
          <p:nvPr/>
        </p:nvGrpSpPr>
        <p:grpSpPr>
          <a:xfrm>
            <a:off x="3763297" y="386584"/>
            <a:ext cx="4665407" cy="6084833"/>
            <a:chOff x="3333135" y="251475"/>
            <a:chExt cx="4665407" cy="6084833"/>
          </a:xfrm>
        </p:grpSpPr>
        <p:sp>
          <p:nvSpPr>
            <p:cNvPr id="14" name="Rectángulo 13"/>
            <p:cNvSpPr/>
            <p:nvPr/>
          </p:nvSpPr>
          <p:spPr>
            <a:xfrm>
              <a:off x="3333135" y="251475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16 KB ROM Bank 0</a:t>
              </a:r>
            </a:p>
          </p:txBody>
        </p:sp>
        <p:sp>
          <p:nvSpPr>
            <p:cNvPr id="21" name="Rectángulo 20"/>
            <p:cNvSpPr/>
            <p:nvPr/>
          </p:nvSpPr>
          <p:spPr>
            <a:xfrm>
              <a:off x="3333135" y="759306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16 KB switchable ROM bank</a:t>
              </a:r>
            </a:p>
          </p:txBody>
        </p:sp>
        <p:sp>
          <p:nvSpPr>
            <p:cNvPr id="25" name="Rectángulo 24"/>
            <p:cNvSpPr/>
            <p:nvPr/>
          </p:nvSpPr>
          <p:spPr>
            <a:xfrm>
              <a:off x="3333135" y="1267137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8 KB Video RAM</a:t>
              </a:r>
            </a:p>
          </p:txBody>
        </p:sp>
        <p:sp>
          <p:nvSpPr>
            <p:cNvPr id="26" name="Rectángulo 25"/>
            <p:cNvSpPr/>
            <p:nvPr/>
          </p:nvSpPr>
          <p:spPr>
            <a:xfrm>
              <a:off x="3333135" y="1776669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8 KB switchable RAM bank</a:t>
              </a:r>
            </a:p>
          </p:txBody>
        </p:sp>
        <p:sp>
          <p:nvSpPr>
            <p:cNvPr id="28" name="Rectángulo 27"/>
            <p:cNvSpPr/>
            <p:nvPr/>
          </p:nvSpPr>
          <p:spPr>
            <a:xfrm>
              <a:off x="3333135" y="2282812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8 KB internal RAM</a:t>
              </a:r>
            </a:p>
          </p:txBody>
        </p:sp>
        <p:sp>
          <p:nvSpPr>
            <p:cNvPr id="29" name="Rectángulo 28"/>
            <p:cNvSpPr/>
            <p:nvPr/>
          </p:nvSpPr>
          <p:spPr>
            <a:xfrm>
              <a:off x="3333135" y="2788955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BFBFBF"/>
                  </a:solidFill>
                  <a:latin typeface="basis33" charset="0"/>
                  <a:ea typeface="basis33" charset="0"/>
                  <a:cs typeface="basis33" charset="0"/>
                </a:rPr>
                <a:t>Mirror 8 KB internal RAM</a:t>
              </a:r>
            </a:p>
          </p:txBody>
        </p:sp>
        <p:sp>
          <p:nvSpPr>
            <p:cNvPr id="30" name="Rectángulo 29"/>
            <p:cNvSpPr/>
            <p:nvPr/>
          </p:nvSpPr>
          <p:spPr>
            <a:xfrm>
              <a:off x="3333135" y="3295098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Sprite Memory (OAM)</a:t>
              </a:r>
            </a:p>
          </p:txBody>
        </p:sp>
        <p:sp>
          <p:nvSpPr>
            <p:cNvPr id="31" name="Rectángulo 30"/>
            <p:cNvSpPr/>
            <p:nvPr/>
          </p:nvSpPr>
          <p:spPr>
            <a:xfrm>
              <a:off x="3333135" y="3801592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BFBFBF"/>
                  </a:solidFill>
                  <a:latin typeface="basis33" charset="0"/>
                  <a:ea typeface="basis33" charset="0"/>
                  <a:cs typeface="basis33" charset="0"/>
                </a:rPr>
                <a:t>Empty</a:t>
              </a:r>
            </a:p>
          </p:txBody>
        </p:sp>
        <p:sp>
          <p:nvSpPr>
            <p:cNvPr id="32" name="Rectángulo 31"/>
            <p:cNvSpPr/>
            <p:nvPr/>
          </p:nvSpPr>
          <p:spPr>
            <a:xfrm>
              <a:off x="3333135" y="4306398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IO Ports</a:t>
              </a:r>
            </a:p>
          </p:txBody>
        </p:sp>
        <p:sp>
          <p:nvSpPr>
            <p:cNvPr id="33" name="Rectángulo 32"/>
            <p:cNvSpPr/>
            <p:nvPr/>
          </p:nvSpPr>
          <p:spPr>
            <a:xfrm>
              <a:off x="3333135" y="4812892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BFBFBF"/>
                  </a:solidFill>
                  <a:latin typeface="basis33" charset="0"/>
                  <a:ea typeface="basis33" charset="0"/>
                  <a:cs typeface="basis33" charset="0"/>
                </a:rPr>
                <a:t>Empty</a:t>
              </a:r>
              <a:endParaRPr lang="en-US" sz="32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34" name="Rectángulo 33"/>
            <p:cNvSpPr/>
            <p:nvPr/>
          </p:nvSpPr>
          <p:spPr>
            <a:xfrm>
              <a:off x="3333135" y="5317698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Internal RAM</a:t>
              </a:r>
            </a:p>
          </p:txBody>
        </p:sp>
        <p:sp>
          <p:nvSpPr>
            <p:cNvPr id="35" name="Rectángulo 34"/>
            <p:cNvSpPr/>
            <p:nvPr/>
          </p:nvSpPr>
          <p:spPr>
            <a:xfrm>
              <a:off x="3333135" y="5828477"/>
              <a:ext cx="4665407" cy="50783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Interrupt Register</a:t>
              </a:r>
            </a:p>
          </p:txBody>
        </p:sp>
      </p:grpSp>
      <p:grpSp>
        <p:nvGrpSpPr>
          <p:cNvPr id="15" name="Agrupar 14"/>
          <p:cNvGrpSpPr/>
          <p:nvPr/>
        </p:nvGrpSpPr>
        <p:grpSpPr>
          <a:xfrm>
            <a:off x="8652608" y="383637"/>
            <a:ext cx="2955326" cy="1018609"/>
            <a:chOff x="8160664" y="251476"/>
            <a:chExt cx="2955326" cy="1018609"/>
          </a:xfrm>
        </p:grpSpPr>
        <p:sp>
          <p:nvSpPr>
            <p:cNvPr id="36" name="TextBox 8"/>
            <p:cNvSpPr txBox="1"/>
            <p:nvPr/>
          </p:nvSpPr>
          <p:spPr>
            <a:xfrm>
              <a:off x="8927005" y="405363"/>
              <a:ext cx="218898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s-IS" sz="40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cartucho</a:t>
              </a:r>
              <a:endParaRPr lang="en-US" sz="4000" b="1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cxnSp>
          <p:nvCxnSpPr>
            <p:cNvPr id="37" name="Conector recto 36"/>
            <p:cNvCxnSpPr/>
            <p:nvPr/>
          </p:nvCxnSpPr>
          <p:spPr>
            <a:xfrm flipH="1">
              <a:off x="8160664" y="759306"/>
              <a:ext cx="766341" cy="0"/>
            </a:xfrm>
            <a:prstGeom prst="line">
              <a:avLst/>
            </a:prstGeom>
            <a:ln w="508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37"/>
            <p:cNvCxnSpPr/>
            <p:nvPr/>
          </p:nvCxnSpPr>
          <p:spPr>
            <a:xfrm flipV="1">
              <a:off x="8160664" y="251476"/>
              <a:ext cx="0" cy="1018609"/>
            </a:xfrm>
            <a:prstGeom prst="line">
              <a:avLst/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Agrupar 54"/>
          <p:cNvGrpSpPr/>
          <p:nvPr/>
        </p:nvGrpSpPr>
        <p:grpSpPr>
          <a:xfrm>
            <a:off x="2623399" y="133492"/>
            <a:ext cx="915994" cy="6171060"/>
            <a:chOff x="2343714" y="17815"/>
            <a:chExt cx="915994" cy="6171060"/>
          </a:xfrm>
        </p:grpSpPr>
        <p:sp>
          <p:nvSpPr>
            <p:cNvPr id="43" name="TextBox 8"/>
            <p:cNvSpPr txBox="1"/>
            <p:nvPr/>
          </p:nvSpPr>
          <p:spPr>
            <a:xfrm>
              <a:off x="2343718" y="4585095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FF4C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44" name="TextBox 8"/>
            <p:cNvSpPr txBox="1"/>
            <p:nvPr/>
          </p:nvSpPr>
          <p:spPr>
            <a:xfrm>
              <a:off x="2349263" y="5087501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FF80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45" name="TextBox 8"/>
            <p:cNvSpPr txBox="1"/>
            <p:nvPr/>
          </p:nvSpPr>
          <p:spPr>
            <a:xfrm>
              <a:off x="2343717" y="3567137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FEA0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46" name="TextBox 8"/>
            <p:cNvSpPr txBox="1"/>
            <p:nvPr/>
          </p:nvSpPr>
          <p:spPr>
            <a:xfrm>
              <a:off x="2343718" y="4076201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FF00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47" name="TextBox 8"/>
            <p:cNvSpPr txBox="1"/>
            <p:nvPr/>
          </p:nvSpPr>
          <p:spPr>
            <a:xfrm>
              <a:off x="2349616" y="5604100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FFFF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48" name="TextBox 8"/>
            <p:cNvSpPr txBox="1"/>
            <p:nvPr/>
          </p:nvSpPr>
          <p:spPr>
            <a:xfrm>
              <a:off x="2353277" y="3064901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FE00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49" name="TextBox 8"/>
            <p:cNvSpPr txBox="1"/>
            <p:nvPr/>
          </p:nvSpPr>
          <p:spPr>
            <a:xfrm>
              <a:off x="2343716" y="2563542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E000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50" name="TextBox 8"/>
            <p:cNvSpPr txBox="1"/>
            <p:nvPr/>
          </p:nvSpPr>
          <p:spPr>
            <a:xfrm>
              <a:off x="2353277" y="2053207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C000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51" name="TextBox 8"/>
            <p:cNvSpPr txBox="1"/>
            <p:nvPr/>
          </p:nvSpPr>
          <p:spPr>
            <a:xfrm>
              <a:off x="2353276" y="1551848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A000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52" name="TextBox 8"/>
            <p:cNvSpPr txBox="1"/>
            <p:nvPr/>
          </p:nvSpPr>
          <p:spPr>
            <a:xfrm>
              <a:off x="2343715" y="1035249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8000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53" name="TextBox 8"/>
            <p:cNvSpPr txBox="1"/>
            <p:nvPr/>
          </p:nvSpPr>
          <p:spPr>
            <a:xfrm>
              <a:off x="2356897" y="534552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4000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  <p:sp>
          <p:nvSpPr>
            <p:cNvPr id="54" name="TextBox 8"/>
            <p:cNvSpPr txBox="1"/>
            <p:nvPr/>
          </p:nvSpPr>
          <p:spPr>
            <a:xfrm>
              <a:off x="2343714" y="17815"/>
              <a:ext cx="90281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32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0000</a:t>
              </a:r>
              <a:endParaRPr lang="es-ES" sz="3200" dirty="0">
                <a:solidFill>
                  <a:srgbClr val="F92672"/>
                </a:solidFill>
              </a:endParaRPr>
            </a:p>
          </p:txBody>
        </p:sp>
      </p:grpSp>
      <p:sp>
        <p:nvSpPr>
          <p:cNvPr id="58" name="TextBox 8"/>
          <p:cNvSpPr txBox="1"/>
          <p:nvPr/>
        </p:nvSpPr>
        <p:spPr>
          <a:xfrm>
            <a:off x="9432130" y="1810275"/>
            <a:ext cx="2188985" cy="70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4000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rPr>
              <a:t>cartucho</a:t>
            </a:r>
            <a:endParaRPr lang="en-US" sz="4000" b="1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cxnSp>
        <p:nvCxnSpPr>
          <p:cNvPr id="59" name="Conector recto 58"/>
          <p:cNvCxnSpPr/>
          <p:nvPr/>
        </p:nvCxnSpPr>
        <p:spPr>
          <a:xfrm flipH="1">
            <a:off x="8665789" y="2164218"/>
            <a:ext cx="766341" cy="0"/>
          </a:xfrm>
          <a:prstGeom prst="line">
            <a:avLst/>
          </a:prstGeom>
          <a:ln w="50800">
            <a:solidFill>
              <a:srgbClr val="A6E2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59"/>
          <p:cNvCxnSpPr/>
          <p:nvPr/>
        </p:nvCxnSpPr>
        <p:spPr>
          <a:xfrm flipV="1">
            <a:off x="8665789" y="1910078"/>
            <a:ext cx="0" cy="507843"/>
          </a:xfrm>
          <a:prstGeom prst="line">
            <a:avLst/>
          </a:prstGeom>
          <a:ln w="88900">
            <a:solidFill>
              <a:srgbClr val="A6E2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8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Conector recto 30"/>
          <p:cNvCxnSpPr/>
          <p:nvPr/>
        </p:nvCxnSpPr>
        <p:spPr>
          <a:xfrm flipH="1">
            <a:off x="1912682" y="3191068"/>
            <a:ext cx="2365148" cy="0"/>
          </a:xfrm>
          <a:prstGeom prst="line">
            <a:avLst/>
          </a:prstGeom>
          <a:ln w="88900">
            <a:solidFill>
              <a:srgbClr val="F926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Agrupar 4"/>
          <p:cNvGrpSpPr/>
          <p:nvPr/>
        </p:nvGrpSpPr>
        <p:grpSpPr>
          <a:xfrm>
            <a:off x="4439447" y="1698084"/>
            <a:ext cx="6842761" cy="2816871"/>
            <a:chOff x="4439447" y="1698084"/>
            <a:chExt cx="6842761" cy="2816871"/>
          </a:xfrm>
        </p:grpSpPr>
        <p:cxnSp>
          <p:nvCxnSpPr>
            <p:cNvPr id="32" name="Conector recto 31"/>
            <p:cNvCxnSpPr/>
            <p:nvPr/>
          </p:nvCxnSpPr>
          <p:spPr>
            <a:xfrm flipH="1">
              <a:off x="7901998" y="2083043"/>
              <a:ext cx="2365148" cy="0"/>
            </a:xfrm>
            <a:prstGeom prst="line">
              <a:avLst/>
            </a:prstGeom>
            <a:ln w="50800">
              <a:solidFill>
                <a:srgbClr val="38D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/>
            <p:cNvCxnSpPr/>
            <p:nvPr/>
          </p:nvCxnSpPr>
          <p:spPr>
            <a:xfrm flipH="1">
              <a:off x="7901998" y="2596708"/>
              <a:ext cx="2365148" cy="0"/>
            </a:xfrm>
            <a:prstGeom prst="line">
              <a:avLst/>
            </a:prstGeom>
            <a:ln w="50800">
              <a:solidFill>
                <a:srgbClr val="38D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33"/>
            <p:cNvCxnSpPr/>
            <p:nvPr/>
          </p:nvCxnSpPr>
          <p:spPr>
            <a:xfrm flipH="1">
              <a:off x="7902002" y="4017451"/>
              <a:ext cx="2365148" cy="0"/>
            </a:xfrm>
            <a:prstGeom prst="line">
              <a:avLst/>
            </a:prstGeom>
            <a:ln w="50800">
              <a:solidFill>
                <a:srgbClr val="38D6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angular 22"/>
            <p:cNvCxnSpPr/>
            <p:nvPr/>
          </p:nvCxnSpPr>
          <p:spPr>
            <a:xfrm flipV="1">
              <a:off x="4439447" y="2052027"/>
              <a:ext cx="3308890" cy="976959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A6E22E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ángulo 20"/>
            <p:cNvSpPr/>
            <p:nvPr/>
          </p:nvSpPr>
          <p:spPr>
            <a:xfrm>
              <a:off x="7902002" y="1875012"/>
              <a:ext cx="2365149" cy="2639943"/>
            </a:xfrm>
            <a:prstGeom prst="rect">
              <a:avLst/>
            </a:prstGeom>
            <a:noFill/>
            <a:ln w="88900">
              <a:solidFill>
                <a:srgbClr val="F926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cxnSp>
          <p:nvCxnSpPr>
            <p:cNvPr id="42" name="Conector recto 4"/>
            <p:cNvCxnSpPr/>
            <p:nvPr/>
          </p:nvCxnSpPr>
          <p:spPr>
            <a:xfrm>
              <a:off x="7630185" y="2405970"/>
              <a:ext cx="0" cy="1678067"/>
            </a:xfrm>
            <a:prstGeom prst="line">
              <a:avLst/>
            </a:prstGeom>
            <a:ln w="88900">
              <a:solidFill>
                <a:srgbClr val="38D6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8"/>
            <p:cNvSpPr txBox="1"/>
            <p:nvPr/>
          </p:nvSpPr>
          <p:spPr>
            <a:xfrm>
              <a:off x="10428767" y="1698084"/>
              <a:ext cx="8534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j</a:t>
              </a:r>
            </a:p>
          </p:txBody>
        </p:sp>
        <p:sp>
          <p:nvSpPr>
            <p:cNvPr id="45" name="TextBox 8"/>
            <p:cNvSpPr txBox="1"/>
            <p:nvPr/>
          </p:nvSpPr>
          <p:spPr>
            <a:xfrm>
              <a:off x="10428767" y="2254943"/>
              <a:ext cx="8534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j+1</a:t>
              </a:r>
            </a:p>
          </p:txBody>
        </p:sp>
        <p:sp>
          <p:nvSpPr>
            <p:cNvPr id="46" name="TextBox 8"/>
            <p:cNvSpPr txBox="1"/>
            <p:nvPr/>
          </p:nvSpPr>
          <p:spPr>
            <a:xfrm>
              <a:off x="10428767" y="3663508"/>
              <a:ext cx="8534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X</a:t>
              </a:r>
            </a:p>
          </p:txBody>
        </p:sp>
      </p:grpSp>
      <p:grpSp>
        <p:nvGrpSpPr>
          <p:cNvPr id="4" name="Agrupar 3"/>
          <p:cNvGrpSpPr/>
          <p:nvPr/>
        </p:nvGrpSpPr>
        <p:grpSpPr>
          <a:xfrm>
            <a:off x="4276073" y="661228"/>
            <a:ext cx="3639855" cy="5535544"/>
            <a:chOff x="909792" y="661228"/>
            <a:chExt cx="3639855" cy="5535544"/>
          </a:xfrm>
        </p:grpSpPr>
        <p:cxnSp>
          <p:nvCxnSpPr>
            <p:cNvPr id="8" name="Conector recto 7"/>
            <p:cNvCxnSpPr/>
            <p:nvPr/>
          </p:nvCxnSpPr>
          <p:spPr>
            <a:xfrm flipH="1">
              <a:off x="1912683" y="2950651"/>
              <a:ext cx="2365148" cy="0"/>
            </a:xfrm>
            <a:prstGeom prst="line">
              <a:avLst/>
            </a:prstGeom>
            <a:ln w="50800">
              <a:solidFill>
                <a:srgbClr val="AE8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/>
            <p:cNvCxnSpPr/>
            <p:nvPr/>
          </p:nvCxnSpPr>
          <p:spPr>
            <a:xfrm flipH="1">
              <a:off x="1912683" y="3438331"/>
              <a:ext cx="2365148" cy="0"/>
            </a:xfrm>
            <a:prstGeom prst="line">
              <a:avLst/>
            </a:prstGeom>
            <a:ln w="50800">
              <a:solidFill>
                <a:srgbClr val="AE8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/>
            <p:cNvCxnSpPr/>
            <p:nvPr/>
          </p:nvCxnSpPr>
          <p:spPr>
            <a:xfrm flipH="1">
              <a:off x="1912682" y="1015171"/>
              <a:ext cx="2365148" cy="0"/>
            </a:xfrm>
            <a:prstGeom prst="line">
              <a:avLst/>
            </a:prstGeom>
            <a:ln w="50800">
              <a:solidFill>
                <a:srgbClr val="AE8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12"/>
            <p:cNvCxnSpPr/>
            <p:nvPr/>
          </p:nvCxnSpPr>
          <p:spPr>
            <a:xfrm flipH="1">
              <a:off x="1912682" y="1502851"/>
              <a:ext cx="2365148" cy="0"/>
            </a:xfrm>
            <a:prstGeom prst="line">
              <a:avLst/>
            </a:prstGeom>
            <a:ln w="50800">
              <a:solidFill>
                <a:srgbClr val="AE8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14"/>
            <p:cNvCxnSpPr/>
            <p:nvPr/>
          </p:nvCxnSpPr>
          <p:spPr>
            <a:xfrm flipH="1">
              <a:off x="1912682" y="5709091"/>
              <a:ext cx="2365148" cy="0"/>
            </a:xfrm>
            <a:prstGeom prst="line">
              <a:avLst/>
            </a:prstGeom>
            <a:ln w="50800">
              <a:solidFill>
                <a:srgbClr val="AE81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ctángulo 2"/>
            <p:cNvSpPr/>
            <p:nvPr/>
          </p:nvSpPr>
          <p:spPr>
            <a:xfrm>
              <a:off x="1912682" y="771332"/>
              <a:ext cx="2365149" cy="542544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16" name="TextBox 8"/>
            <p:cNvSpPr txBox="1"/>
            <p:nvPr/>
          </p:nvSpPr>
          <p:spPr>
            <a:xfrm>
              <a:off x="1032157" y="5355148"/>
              <a:ext cx="60871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N</a:t>
              </a:r>
            </a:p>
          </p:txBody>
        </p:sp>
        <p:sp>
          <p:nvSpPr>
            <p:cNvPr id="17" name="TextBox 8"/>
            <p:cNvSpPr txBox="1"/>
            <p:nvPr/>
          </p:nvSpPr>
          <p:spPr>
            <a:xfrm>
              <a:off x="909792" y="3084388"/>
              <a:ext cx="85344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i+1</a:t>
              </a:r>
            </a:p>
          </p:txBody>
        </p:sp>
        <p:sp>
          <p:nvSpPr>
            <p:cNvPr id="18" name="TextBox 8"/>
            <p:cNvSpPr txBox="1"/>
            <p:nvPr/>
          </p:nvSpPr>
          <p:spPr>
            <a:xfrm>
              <a:off x="1032157" y="2596708"/>
              <a:ext cx="60871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i</a:t>
              </a:r>
            </a:p>
          </p:txBody>
        </p:sp>
        <p:sp>
          <p:nvSpPr>
            <p:cNvPr id="19" name="TextBox 8"/>
            <p:cNvSpPr txBox="1"/>
            <p:nvPr/>
          </p:nvSpPr>
          <p:spPr>
            <a:xfrm>
              <a:off x="1032157" y="1148908"/>
              <a:ext cx="60871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2</a:t>
              </a:r>
            </a:p>
          </p:txBody>
        </p:sp>
        <p:sp>
          <p:nvSpPr>
            <p:cNvPr id="20" name="TextBox 8"/>
            <p:cNvSpPr txBox="1"/>
            <p:nvPr/>
          </p:nvSpPr>
          <p:spPr>
            <a:xfrm>
              <a:off x="1032157" y="661228"/>
              <a:ext cx="60871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1</a:t>
              </a:r>
            </a:p>
          </p:txBody>
        </p:sp>
        <p:cxnSp>
          <p:nvCxnSpPr>
            <p:cNvPr id="37" name="Conector recto 4"/>
            <p:cNvCxnSpPr/>
            <p:nvPr/>
          </p:nvCxnSpPr>
          <p:spPr>
            <a:xfrm flipH="1">
              <a:off x="4549645" y="996976"/>
              <a:ext cx="2" cy="1751887"/>
            </a:xfrm>
            <a:prstGeom prst="line">
              <a:avLst/>
            </a:prstGeom>
            <a:ln w="88900">
              <a:solidFill>
                <a:srgbClr val="A6E22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Agrupar 5"/>
          <p:cNvGrpSpPr/>
          <p:nvPr/>
        </p:nvGrpSpPr>
        <p:grpSpPr>
          <a:xfrm>
            <a:off x="4439449" y="3361171"/>
            <a:ext cx="3308888" cy="2494197"/>
            <a:chOff x="4439449" y="3361171"/>
            <a:chExt cx="3308888" cy="2494197"/>
          </a:xfrm>
        </p:grpSpPr>
        <p:cxnSp>
          <p:nvCxnSpPr>
            <p:cNvPr id="25" name="Conector angular 24"/>
            <p:cNvCxnSpPr/>
            <p:nvPr/>
          </p:nvCxnSpPr>
          <p:spPr>
            <a:xfrm rot="10800000">
              <a:off x="4439449" y="3361171"/>
              <a:ext cx="3308888" cy="937449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A6E22E"/>
              </a:solidFill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 recto 4"/>
            <p:cNvCxnSpPr/>
            <p:nvPr/>
          </p:nvCxnSpPr>
          <p:spPr>
            <a:xfrm>
              <a:off x="4548771" y="3719080"/>
              <a:ext cx="874" cy="2136288"/>
            </a:xfrm>
            <a:prstGeom prst="line">
              <a:avLst/>
            </a:prstGeom>
            <a:ln w="88900">
              <a:solidFill>
                <a:srgbClr val="A6E22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7802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00093 L -0.275 0.0016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77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/>
        </p:nvSpPr>
        <p:spPr>
          <a:xfrm>
            <a:off x="1694795" y="1905506"/>
            <a:ext cx="880241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9600" dirty="0">
                <a:solidFill>
                  <a:schemeClr val="bg1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Emulador </a:t>
            </a:r>
            <a:r>
              <a:rPr lang="es-ES" sz="9600" dirty="0">
                <a:solidFill>
                  <a:srgbClr val="F9267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=</a:t>
            </a:r>
            <a:r>
              <a:rPr lang="es-ES" sz="9600" dirty="0">
                <a:solidFill>
                  <a:schemeClr val="bg1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</a:t>
            </a:r>
            <a:r>
              <a:rPr lang="es-ES" sz="96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legal</a:t>
            </a:r>
          </a:p>
          <a:p>
            <a:pPr algn="ctr"/>
            <a:r>
              <a:rPr lang="es-ES" sz="9600" dirty="0">
                <a:solidFill>
                  <a:schemeClr val="bg1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ROM </a:t>
            </a:r>
            <a:r>
              <a:rPr lang="es-ES" sz="9600" dirty="0">
                <a:solidFill>
                  <a:srgbClr val="F9267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= </a:t>
            </a:r>
            <a:r>
              <a:rPr lang="es-ES" sz="9600" dirty="0">
                <a:solidFill>
                  <a:srgbClr val="38D6FF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ilegal</a:t>
            </a:r>
            <a:endParaRPr lang="es-ES" sz="9600" dirty="0">
              <a:solidFill>
                <a:srgbClr val="38D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501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/>
          <p:cNvGrpSpPr/>
          <p:nvPr/>
        </p:nvGrpSpPr>
        <p:grpSpPr>
          <a:xfrm>
            <a:off x="3080686" y="1836189"/>
            <a:ext cx="7346073" cy="3185622"/>
            <a:chOff x="2680243" y="2047219"/>
            <a:chExt cx="7346073" cy="3185622"/>
          </a:xfrm>
        </p:grpSpPr>
        <p:sp>
          <p:nvSpPr>
            <p:cNvPr id="14" name="Rectángulo 13"/>
            <p:cNvSpPr/>
            <p:nvPr/>
          </p:nvSpPr>
          <p:spPr>
            <a:xfrm>
              <a:off x="2680243" y="2047219"/>
              <a:ext cx="7346073" cy="1597629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16 KB ROM Bank 0</a:t>
              </a:r>
            </a:p>
          </p:txBody>
        </p:sp>
        <p:sp>
          <p:nvSpPr>
            <p:cNvPr id="21" name="Rectángulo 20"/>
            <p:cNvSpPr/>
            <p:nvPr/>
          </p:nvSpPr>
          <p:spPr>
            <a:xfrm>
              <a:off x="2680243" y="3635212"/>
              <a:ext cx="7346073" cy="1597629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16 KB switchable ROM bank</a:t>
              </a:r>
            </a:p>
          </p:txBody>
        </p:sp>
      </p:grpSp>
      <p:sp>
        <p:nvSpPr>
          <p:cNvPr id="52" name="TextBox 8"/>
          <p:cNvSpPr txBox="1"/>
          <p:nvPr/>
        </p:nvSpPr>
        <p:spPr>
          <a:xfrm>
            <a:off x="1228239" y="4560146"/>
            <a:ext cx="1396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54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8000</a:t>
            </a:r>
            <a:endParaRPr lang="es-ES" sz="5400" dirty="0">
              <a:solidFill>
                <a:srgbClr val="F92672"/>
              </a:solidFill>
            </a:endParaRPr>
          </a:p>
        </p:txBody>
      </p:sp>
      <p:sp>
        <p:nvSpPr>
          <p:cNvPr id="53" name="TextBox 8"/>
          <p:cNvSpPr txBox="1"/>
          <p:nvPr/>
        </p:nvSpPr>
        <p:spPr>
          <a:xfrm>
            <a:off x="1228239" y="2972153"/>
            <a:ext cx="1396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54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4000</a:t>
            </a:r>
            <a:endParaRPr lang="es-ES" sz="5400" dirty="0">
              <a:solidFill>
                <a:srgbClr val="F92672"/>
              </a:solidFill>
            </a:endParaRPr>
          </a:p>
        </p:txBody>
      </p:sp>
      <p:sp>
        <p:nvSpPr>
          <p:cNvPr id="54" name="TextBox 8"/>
          <p:cNvSpPr txBox="1"/>
          <p:nvPr/>
        </p:nvSpPr>
        <p:spPr>
          <a:xfrm>
            <a:off x="1228239" y="1384160"/>
            <a:ext cx="13965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54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0000</a:t>
            </a:r>
            <a:endParaRPr lang="es-ES" sz="5400" dirty="0">
              <a:solidFill>
                <a:srgbClr val="F926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82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/>
          <p:cNvSpPr/>
          <p:nvPr/>
        </p:nvSpPr>
        <p:spPr>
          <a:xfrm>
            <a:off x="3763297" y="386584"/>
            <a:ext cx="4665407" cy="1015662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Bank 0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3763297" y="1402246"/>
            <a:ext cx="4665407" cy="1015675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E6DB74"/>
                </a:solidFill>
                <a:latin typeface="basis33" charset="0"/>
                <a:ea typeface="basis33" charset="0"/>
                <a:cs typeface="basis33" charset="0"/>
              </a:rPr>
              <a:t>Bank 1</a:t>
            </a:r>
          </a:p>
        </p:txBody>
      </p:sp>
      <p:sp>
        <p:nvSpPr>
          <p:cNvPr id="28" name="Rectángulo 27"/>
          <p:cNvSpPr/>
          <p:nvPr/>
        </p:nvSpPr>
        <p:spPr>
          <a:xfrm>
            <a:off x="3763297" y="2417921"/>
            <a:ext cx="4665407" cy="1012286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Bank 2</a:t>
            </a:r>
          </a:p>
        </p:txBody>
      </p:sp>
      <p:sp>
        <p:nvSpPr>
          <p:cNvPr id="30" name="Rectángulo 29"/>
          <p:cNvSpPr/>
          <p:nvPr/>
        </p:nvSpPr>
        <p:spPr>
          <a:xfrm>
            <a:off x="3763297" y="3430207"/>
            <a:ext cx="4665407" cy="101130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Bank 3</a:t>
            </a:r>
          </a:p>
        </p:txBody>
      </p:sp>
      <p:sp>
        <p:nvSpPr>
          <p:cNvPr id="32" name="Rectángulo 31"/>
          <p:cNvSpPr/>
          <p:nvPr/>
        </p:nvSpPr>
        <p:spPr>
          <a:xfrm>
            <a:off x="3763297" y="4441507"/>
            <a:ext cx="4665407" cy="101130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Bank 4</a:t>
            </a:r>
          </a:p>
        </p:txBody>
      </p:sp>
      <p:sp>
        <p:nvSpPr>
          <p:cNvPr id="34" name="Rectángulo 33"/>
          <p:cNvSpPr/>
          <p:nvPr/>
        </p:nvSpPr>
        <p:spPr>
          <a:xfrm>
            <a:off x="3763297" y="5452807"/>
            <a:ext cx="4665407" cy="851745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...</a:t>
            </a:r>
            <a:endParaRPr lang="en-US" sz="5400" dirty="0">
              <a:solidFill>
                <a:srgbClr val="38D6FF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36" name="TextBox 8"/>
          <p:cNvSpPr txBox="1"/>
          <p:nvPr/>
        </p:nvSpPr>
        <p:spPr>
          <a:xfrm>
            <a:off x="9418949" y="537524"/>
            <a:ext cx="21889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44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fixed</a:t>
            </a:r>
            <a:endParaRPr lang="en-US" sz="4400" b="1" dirty="0">
              <a:solidFill>
                <a:srgbClr val="F92672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cxnSp>
        <p:nvCxnSpPr>
          <p:cNvPr id="37" name="Conector recto 36"/>
          <p:cNvCxnSpPr/>
          <p:nvPr/>
        </p:nvCxnSpPr>
        <p:spPr>
          <a:xfrm flipH="1">
            <a:off x="8652608" y="891467"/>
            <a:ext cx="766341" cy="0"/>
          </a:xfrm>
          <a:prstGeom prst="line">
            <a:avLst/>
          </a:prstGeom>
          <a:ln w="50800">
            <a:solidFill>
              <a:srgbClr val="F926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8"/>
          <p:cNvSpPr txBox="1"/>
          <p:nvPr/>
        </p:nvSpPr>
        <p:spPr>
          <a:xfrm>
            <a:off x="1961147" y="122026"/>
            <a:ext cx="1418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44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00000</a:t>
            </a:r>
            <a:endParaRPr lang="es-ES" sz="3200" dirty="0">
              <a:solidFill>
                <a:srgbClr val="F92672"/>
              </a:solidFill>
            </a:endParaRPr>
          </a:p>
        </p:txBody>
      </p:sp>
      <p:sp>
        <p:nvSpPr>
          <p:cNvPr id="39" name="TextBox 8"/>
          <p:cNvSpPr txBox="1"/>
          <p:nvPr/>
        </p:nvSpPr>
        <p:spPr>
          <a:xfrm>
            <a:off x="1961148" y="1140642"/>
            <a:ext cx="1418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44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04000</a:t>
            </a:r>
            <a:endParaRPr lang="es-ES" sz="3200" dirty="0">
              <a:solidFill>
                <a:srgbClr val="F92672"/>
              </a:solidFill>
            </a:endParaRPr>
          </a:p>
        </p:txBody>
      </p:sp>
      <p:sp>
        <p:nvSpPr>
          <p:cNvPr id="40" name="TextBox 8"/>
          <p:cNvSpPr txBox="1"/>
          <p:nvPr/>
        </p:nvSpPr>
        <p:spPr>
          <a:xfrm>
            <a:off x="1961146" y="2159258"/>
            <a:ext cx="1418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44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08000</a:t>
            </a:r>
            <a:endParaRPr lang="es-ES" sz="3200" dirty="0">
              <a:solidFill>
                <a:srgbClr val="F92672"/>
              </a:solidFill>
            </a:endParaRPr>
          </a:p>
        </p:txBody>
      </p:sp>
      <p:sp>
        <p:nvSpPr>
          <p:cNvPr id="41" name="TextBox 8"/>
          <p:cNvSpPr txBox="1"/>
          <p:nvPr/>
        </p:nvSpPr>
        <p:spPr>
          <a:xfrm>
            <a:off x="1961147" y="3177874"/>
            <a:ext cx="1418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44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0C000</a:t>
            </a:r>
            <a:endParaRPr lang="es-ES" sz="3200" dirty="0">
              <a:solidFill>
                <a:srgbClr val="F92672"/>
              </a:solidFill>
            </a:endParaRPr>
          </a:p>
        </p:txBody>
      </p:sp>
      <p:sp>
        <p:nvSpPr>
          <p:cNvPr id="42" name="TextBox 8"/>
          <p:cNvSpPr txBox="1"/>
          <p:nvPr/>
        </p:nvSpPr>
        <p:spPr>
          <a:xfrm>
            <a:off x="1961146" y="4196490"/>
            <a:ext cx="1418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44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10000</a:t>
            </a:r>
            <a:endParaRPr lang="es-ES" sz="3200" dirty="0">
              <a:solidFill>
                <a:srgbClr val="F92672"/>
              </a:solidFill>
            </a:endParaRPr>
          </a:p>
        </p:txBody>
      </p:sp>
      <p:sp>
        <p:nvSpPr>
          <p:cNvPr id="57" name="TextBox 8"/>
          <p:cNvSpPr txBox="1"/>
          <p:nvPr/>
        </p:nvSpPr>
        <p:spPr>
          <a:xfrm>
            <a:off x="1961147" y="5215106"/>
            <a:ext cx="141897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44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14000</a:t>
            </a:r>
            <a:endParaRPr lang="es-ES" sz="3200" dirty="0">
              <a:solidFill>
                <a:srgbClr val="F92672"/>
              </a:solidFill>
            </a:endParaRPr>
          </a:p>
        </p:txBody>
      </p:sp>
      <p:sp>
        <p:nvSpPr>
          <p:cNvPr id="18" name="TextBox 8"/>
          <p:cNvSpPr txBox="1"/>
          <p:nvPr/>
        </p:nvSpPr>
        <p:spPr>
          <a:xfrm>
            <a:off x="9418949" y="1532656"/>
            <a:ext cx="2657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4000" dirty="0">
                <a:solidFill>
                  <a:srgbClr val="E6DB74"/>
                </a:solidFill>
                <a:latin typeface="basis33" charset="0"/>
                <a:ea typeface="basis33" charset="0"/>
                <a:cs typeface="basis33" charset="0"/>
              </a:rPr>
              <a:t>switchable</a:t>
            </a:r>
            <a:endParaRPr lang="en-US" sz="4000" b="1" dirty="0">
              <a:solidFill>
                <a:srgbClr val="E6DB74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cxnSp>
        <p:nvCxnSpPr>
          <p:cNvPr id="19" name="Conector recto 18"/>
          <p:cNvCxnSpPr/>
          <p:nvPr/>
        </p:nvCxnSpPr>
        <p:spPr>
          <a:xfrm flipH="1">
            <a:off x="8652608" y="1886599"/>
            <a:ext cx="766342" cy="0"/>
          </a:xfrm>
          <a:prstGeom prst="line">
            <a:avLst/>
          </a:prstGeom>
          <a:ln w="50800">
            <a:solidFill>
              <a:srgbClr val="E6DB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/>
          <p:cNvCxnSpPr/>
          <p:nvPr/>
        </p:nvCxnSpPr>
        <p:spPr>
          <a:xfrm flipV="1">
            <a:off x="8652608" y="1529255"/>
            <a:ext cx="0" cy="756745"/>
          </a:xfrm>
          <a:prstGeom prst="line">
            <a:avLst/>
          </a:prstGeom>
          <a:ln w="88900">
            <a:solidFill>
              <a:srgbClr val="E6DB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/>
          <p:cNvCxnSpPr/>
          <p:nvPr/>
        </p:nvCxnSpPr>
        <p:spPr>
          <a:xfrm flipV="1">
            <a:off x="8660457" y="513094"/>
            <a:ext cx="0" cy="756745"/>
          </a:xfrm>
          <a:prstGeom prst="line">
            <a:avLst/>
          </a:prstGeom>
          <a:ln w="88900">
            <a:solidFill>
              <a:srgbClr val="F9267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ángulo 26"/>
          <p:cNvSpPr/>
          <p:nvPr/>
        </p:nvSpPr>
        <p:spPr>
          <a:xfrm>
            <a:off x="3763297" y="4441507"/>
            <a:ext cx="4665407" cy="101130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Bank 4</a:t>
            </a:r>
          </a:p>
        </p:txBody>
      </p:sp>
    </p:spTree>
    <p:extLst>
      <p:ext uri="{BB962C8B-B14F-4D97-AF65-F5344CB8AC3E}">
        <p14:creationId xmlns:p14="http://schemas.microsoft.com/office/powerpoint/2010/main" val="125535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116 L -0.09661 -0.12014 C -0.11823 -0.14445 -0.13021 -0.18125 -0.13021 -0.22061 C -0.13021 -0.26505 -0.11823 -0.30024 -0.09661 -0.32454 L -0.00026 -0.44306 " pathEditMode="relative" rAng="5400000" ptsTypes="AAAAA">
                                      <p:cBhvr>
                                        <p:cTn id="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97" y="-2210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7" y="0"/>
            <a:ext cx="5810866" cy="6858000"/>
          </a:xfrm>
          <a:prstGeom prst="rect">
            <a:avLst/>
          </a:prstGeom>
          <a:effectLst>
            <a:outerShdw blurRad="3810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Rectángulo 3"/>
          <p:cNvSpPr/>
          <p:nvPr/>
        </p:nvSpPr>
        <p:spPr>
          <a:xfrm>
            <a:off x="6519553" y="2814453"/>
            <a:ext cx="1816926" cy="2351314"/>
          </a:xfrm>
          <a:prstGeom prst="rect">
            <a:avLst/>
          </a:prstGeom>
          <a:solidFill>
            <a:srgbClr val="F92672">
              <a:alpha val="50000"/>
            </a:srgbClr>
          </a:solidFill>
          <a:ln w="88900">
            <a:solidFill>
              <a:srgbClr val="F9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rPr>
              <a:t>ROM</a:t>
            </a:r>
          </a:p>
        </p:txBody>
      </p:sp>
      <p:sp>
        <p:nvSpPr>
          <p:cNvPr id="7" name="Rectángulo 6"/>
          <p:cNvSpPr/>
          <p:nvPr/>
        </p:nvSpPr>
        <p:spPr>
          <a:xfrm>
            <a:off x="3745361" y="2926834"/>
            <a:ext cx="1816926" cy="2351314"/>
          </a:xfrm>
          <a:prstGeom prst="rect">
            <a:avLst/>
          </a:prstGeom>
          <a:solidFill>
            <a:srgbClr val="F92672">
              <a:alpha val="50000"/>
            </a:srgbClr>
          </a:solidFill>
          <a:ln w="88900">
            <a:solidFill>
              <a:srgbClr val="F9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rPr>
              <a:t>RAM</a:t>
            </a:r>
            <a:endParaRPr lang="en-US" sz="44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4043972" y="1414714"/>
            <a:ext cx="1306962" cy="1345418"/>
          </a:xfrm>
          <a:prstGeom prst="rect">
            <a:avLst/>
          </a:prstGeom>
          <a:solidFill>
            <a:srgbClr val="F92672">
              <a:alpha val="50000"/>
            </a:srgbClr>
          </a:solidFill>
          <a:ln w="88900">
            <a:solidFill>
              <a:srgbClr val="F9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rPr>
              <a:t>MBC</a:t>
            </a:r>
          </a:p>
        </p:txBody>
      </p:sp>
    </p:spTree>
    <p:extLst>
      <p:ext uri="{BB962C8B-B14F-4D97-AF65-F5344CB8AC3E}">
        <p14:creationId xmlns:p14="http://schemas.microsoft.com/office/powerpoint/2010/main" val="142583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293" y="0"/>
            <a:ext cx="7579414" cy="6858000"/>
          </a:xfrm>
          <a:prstGeom prst="rect">
            <a:avLst/>
          </a:prstGeom>
          <a:effectLst>
            <a:outerShdw blurRad="3810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ángulo 4"/>
          <p:cNvSpPr/>
          <p:nvPr/>
        </p:nvSpPr>
        <p:spPr>
          <a:xfrm flipH="1">
            <a:off x="2433481" y="5981700"/>
            <a:ext cx="7329947" cy="787808"/>
          </a:xfrm>
          <a:prstGeom prst="rect">
            <a:avLst/>
          </a:prstGeom>
          <a:noFill/>
          <a:ln w="88900">
            <a:solidFill>
              <a:srgbClr val="38D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F92672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grpSp>
        <p:nvGrpSpPr>
          <p:cNvPr id="11" name="Agrupar 10"/>
          <p:cNvGrpSpPr/>
          <p:nvPr/>
        </p:nvGrpSpPr>
        <p:grpSpPr>
          <a:xfrm>
            <a:off x="5232400" y="3792855"/>
            <a:ext cx="736600" cy="723900"/>
            <a:chOff x="5232400" y="3790950"/>
            <a:chExt cx="736600" cy="723900"/>
          </a:xfrm>
        </p:grpSpPr>
        <p:sp>
          <p:nvSpPr>
            <p:cNvPr id="3" name="Rectángulo 2"/>
            <p:cNvSpPr/>
            <p:nvPr/>
          </p:nvSpPr>
          <p:spPr>
            <a:xfrm>
              <a:off x="5232400" y="3790950"/>
              <a:ext cx="368300" cy="361950"/>
            </a:xfrm>
            <a:prstGeom prst="rect">
              <a:avLst/>
            </a:prstGeom>
            <a:noFill/>
            <a:ln w="12700">
              <a:solidFill>
                <a:srgbClr val="F926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ángulo 5"/>
            <p:cNvSpPr/>
            <p:nvPr/>
          </p:nvSpPr>
          <p:spPr>
            <a:xfrm>
              <a:off x="5600700" y="3790950"/>
              <a:ext cx="368300" cy="361950"/>
            </a:xfrm>
            <a:prstGeom prst="rect">
              <a:avLst/>
            </a:prstGeom>
            <a:noFill/>
            <a:ln w="12700">
              <a:solidFill>
                <a:srgbClr val="F926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ángulo 6"/>
            <p:cNvSpPr/>
            <p:nvPr/>
          </p:nvSpPr>
          <p:spPr>
            <a:xfrm>
              <a:off x="5232400" y="4152900"/>
              <a:ext cx="368300" cy="361950"/>
            </a:xfrm>
            <a:prstGeom prst="rect">
              <a:avLst/>
            </a:prstGeom>
            <a:noFill/>
            <a:ln w="12700">
              <a:solidFill>
                <a:srgbClr val="F926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ángulo 7"/>
            <p:cNvSpPr/>
            <p:nvPr/>
          </p:nvSpPr>
          <p:spPr>
            <a:xfrm>
              <a:off x="5600700" y="4152900"/>
              <a:ext cx="368300" cy="361950"/>
            </a:xfrm>
            <a:prstGeom prst="rect">
              <a:avLst/>
            </a:prstGeom>
            <a:noFill/>
            <a:ln w="12700">
              <a:solidFill>
                <a:srgbClr val="F926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ectángulo 11"/>
          <p:cNvSpPr/>
          <p:nvPr/>
        </p:nvSpPr>
        <p:spPr>
          <a:xfrm flipH="1">
            <a:off x="2433480" y="137650"/>
            <a:ext cx="7329947" cy="5755558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grpSp>
        <p:nvGrpSpPr>
          <p:cNvPr id="10" name="Agrupar 10"/>
          <p:cNvGrpSpPr/>
          <p:nvPr/>
        </p:nvGrpSpPr>
        <p:grpSpPr>
          <a:xfrm>
            <a:off x="4271807" y="2329846"/>
            <a:ext cx="736600" cy="733394"/>
            <a:chOff x="5232400" y="3790950"/>
            <a:chExt cx="736600" cy="723900"/>
          </a:xfrm>
        </p:grpSpPr>
        <p:sp>
          <p:nvSpPr>
            <p:cNvPr id="13" name="Rectángulo 2"/>
            <p:cNvSpPr/>
            <p:nvPr/>
          </p:nvSpPr>
          <p:spPr>
            <a:xfrm>
              <a:off x="5232400" y="3790950"/>
              <a:ext cx="368300" cy="36195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ángulo 5"/>
            <p:cNvSpPr/>
            <p:nvPr/>
          </p:nvSpPr>
          <p:spPr>
            <a:xfrm>
              <a:off x="5600700" y="3790950"/>
              <a:ext cx="368300" cy="36195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ángulo 6"/>
            <p:cNvSpPr/>
            <p:nvPr/>
          </p:nvSpPr>
          <p:spPr>
            <a:xfrm>
              <a:off x="5232400" y="4152900"/>
              <a:ext cx="368300" cy="36195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ángulo 7"/>
            <p:cNvSpPr/>
            <p:nvPr/>
          </p:nvSpPr>
          <p:spPr>
            <a:xfrm>
              <a:off x="5600700" y="4152900"/>
              <a:ext cx="368300" cy="36195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Agrupar 10"/>
          <p:cNvGrpSpPr/>
          <p:nvPr/>
        </p:nvGrpSpPr>
        <p:grpSpPr>
          <a:xfrm>
            <a:off x="5364551" y="6028953"/>
            <a:ext cx="736600" cy="723900"/>
            <a:chOff x="5232400" y="3790950"/>
            <a:chExt cx="736600" cy="723900"/>
          </a:xfrm>
        </p:grpSpPr>
        <p:sp>
          <p:nvSpPr>
            <p:cNvPr id="18" name="Rectángulo 2"/>
            <p:cNvSpPr/>
            <p:nvPr/>
          </p:nvSpPr>
          <p:spPr>
            <a:xfrm>
              <a:off x="5232400" y="3790950"/>
              <a:ext cx="368300" cy="361950"/>
            </a:xfrm>
            <a:prstGeom prst="rect">
              <a:avLst/>
            </a:prstGeom>
            <a:noFill/>
            <a:ln w="12700">
              <a:solidFill>
                <a:srgbClr val="38D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ángulo 5"/>
            <p:cNvSpPr/>
            <p:nvPr/>
          </p:nvSpPr>
          <p:spPr>
            <a:xfrm>
              <a:off x="5600700" y="3790950"/>
              <a:ext cx="368300" cy="361950"/>
            </a:xfrm>
            <a:prstGeom prst="rect">
              <a:avLst/>
            </a:prstGeom>
            <a:noFill/>
            <a:ln w="12700">
              <a:solidFill>
                <a:srgbClr val="38D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ángulo 6"/>
            <p:cNvSpPr/>
            <p:nvPr/>
          </p:nvSpPr>
          <p:spPr>
            <a:xfrm>
              <a:off x="5232400" y="4152900"/>
              <a:ext cx="368300" cy="361950"/>
            </a:xfrm>
            <a:prstGeom prst="rect">
              <a:avLst/>
            </a:prstGeom>
            <a:noFill/>
            <a:ln w="12700">
              <a:solidFill>
                <a:srgbClr val="38D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ángulo 7"/>
            <p:cNvSpPr/>
            <p:nvPr/>
          </p:nvSpPr>
          <p:spPr>
            <a:xfrm>
              <a:off x="5600700" y="4152900"/>
              <a:ext cx="368300" cy="361950"/>
            </a:xfrm>
            <a:prstGeom prst="rect">
              <a:avLst/>
            </a:prstGeom>
            <a:noFill/>
            <a:ln w="12700">
              <a:solidFill>
                <a:srgbClr val="38D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Agrupar 10"/>
          <p:cNvGrpSpPr/>
          <p:nvPr/>
        </p:nvGrpSpPr>
        <p:grpSpPr>
          <a:xfrm>
            <a:off x="6101151" y="6030164"/>
            <a:ext cx="736600" cy="723900"/>
            <a:chOff x="5232400" y="3790950"/>
            <a:chExt cx="736600" cy="723900"/>
          </a:xfrm>
        </p:grpSpPr>
        <p:sp>
          <p:nvSpPr>
            <p:cNvPr id="28" name="Rectángulo 2"/>
            <p:cNvSpPr/>
            <p:nvPr/>
          </p:nvSpPr>
          <p:spPr>
            <a:xfrm>
              <a:off x="5232400" y="3790950"/>
              <a:ext cx="368300" cy="361950"/>
            </a:xfrm>
            <a:prstGeom prst="rect">
              <a:avLst/>
            </a:prstGeom>
            <a:noFill/>
            <a:ln w="12700">
              <a:solidFill>
                <a:srgbClr val="38D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ángulo 5"/>
            <p:cNvSpPr/>
            <p:nvPr/>
          </p:nvSpPr>
          <p:spPr>
            <a:xfrm>
              <a:off x="5600700" y="3790950"/>
              <a:ext cx="368300" cy="361950"/>
            </a:xfrm>
            <a:prstGeom prst="rect">
              <a:avLst/>
            </a:prstGeom>
            <a:noFill/>
            <a:ln w="12700">
              <a:solidFill>
                <a:srgbClr val="38D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ángulo 6"/>
            <p:cNvSpPr/>
            <p:nvPr/>
          </p:nvSpPr>
          <p:spPr>
            <a:xfrm>
              <a:off x="5232400" y="4152900"/>
              <a:ext cx="368300" cy="361950"/>
            </a:xfrm>
            <a:prstGeom prst="rect">
              <a:avLst/>
            </a:prstGeom>
            <a:noFill/>
            <a:ln w="12700">
              <a:solidFill>
                <a:srgbClr val="38D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ángulo 7"/>
            <p:cNvSpPr/>
            <p:nvPr/>
          </p:nvSpPr>
          <p:spPr>
            <a:xfrm>
              <a:off x="5600700" y="4152900"/>
              <a:ext cx="368300" cy="361950"/>
            </a:xfrm>
            <a:prstGeom prst="rect">
              <a:avLst/>
            </a:prstGeom>
            <a:noFill/>
            <a:ln w="12700">
              <a:solidFill>
                <a:srgbClr val="38D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ángulo 11"/>
          <p:cNvSpPr/>
          <p:nvPr/>
        </p:nvSpPr>
        <p:spPr>
          <a:xfrm flipH="1">
            <a:off x="5213344" y="3771900"/>
            <a:ext cx="772163" cy="763905"/>
          </a:xfrm>
          <a:prstGeom prst="rect">
            <a:avLst/>
          </a:prstGeom>
          <a:noFill/>
          <a:ln w="50800">
            <a:solidFill>
              <a:srgbClr val="F926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grpSp>
        <p:nvGrpSpPr>
          <p:cNvPr id="34" name="Agrupar 10"/>
          <p:cNvGrpSpPr/>
          <p:nvPr/>
        </p:nvGrpSpPr>
        <p:grpSpPr>
          <a:xfrm>
            <a:off x="4271807" y="3063240"/>
            <a:ext cx="736600" cy="733394"/>
            <a:chOff x="5232400" y="3790950"/>
            <a:chExt cx="736600" cy="723900"/>
          </a:xfrm>
        </p:grpSpPr>
        <p:sp>
          <p:nvSpPr>
            <p:cNvPr id="35" name="Rectángulo 2"/>
            <p:cNvSpPr/>
            <p:nvPr/>
          </p:nvSpPr>
          <p:spPr>
            <a:xfrm>
              <a:off x="5232400" y="3790950"/>
              <a:ext cx="368300" cy="36195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ángulo 5"/>
            <p:cNvSpPr/>
            <p:nvPr/>
          </p:nvSpPr>
          <p:spPr>
            <a:xfrm>
              <a:off x="5600700" y="3790950"/>
              <a:ext cx="368300" cy="36195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ángulo 6"/>
            <p:cNvSpPr/>
            <p:nvPr/>
          </p:nvSpPr>
          <p:spPr>
            <a:xfrm>
              <a:off x="5232400" y="4152900"/>
              <a:ext cx="368300" cy="36195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ángulo 7"/>
            <p:cNvSpPr/>
            <p:nvPr/>
          </p:nvSpPr>
          <p:spPr>
            <a:xfrm>
              <a:off x="5600700" y="4152900"/>
              <a:ext cx="368300" cy="361950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488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Agrupar 37"/>
          <p:cNvGrpSpPr/>
          <p:nvPr/>
        </p:nvGrpSpPr>
        <p:grpSpPr>
          <a:xfrm>
            <a:off x="3277644" y="1440530"/>
            <a:ext cx="5636712" cy="4360391"/>
            <a:chOff x="2843611" y="1361983"/>
            <a:chExt cx="5636712" cy="4360391"/>
          </a:xfrm>
        </p:grpSpPr>
        <p:sp>
          <p:nvSpPr>
            <p:cNvPr id="10" name="Rectángulo 9"/>
            <p:cNvSpPr/>
            <p:nvPr/>
          </p:nvSpPr>
          <p:spPr>
            <a:xfrm>
              <a:off x="2843611" y="1361984"/>
              <a:ext cx="4309357" cy="3018287"/>
            </a:xfrm>
            <a:prstGeom prst="rect">
              <a:avLst/>
            </a:prstGeom>
            <a:noFill/>
            <a:ln w="88900">
              <a:solidFill>
                <a:srgbClr val="38D6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Visible</a:t>
              </a:r>
            </a:p>
            <a:p>
              <a:pPr algn="ctr"/>
              <a:r>
                <a:rPr lang="en-US" sz="4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160x144</a:t>
              </a:r>
            </a:p>
          </p:txBody>
        </p:sp>
        <p:sp>
          <p:nvSpPr>
            <p:cNvPr id="14" name="Rectángulo 13"/>
            <p:cNvSpPr/>
            <p:nvPr/>
          </p:nvSpPr>
          <p:spPr>
            <a:xfrm>
              <a:off x="7270955" y="1361983"/>
              <a:ext cx="1209368" cy="4360391"/>
            </a:xfrm>
            <a:prstGeom prst="rect">
              <a:avLst/>
            </a:prstGeom>
            <a:noFill/>
            <a:ln w="88900">
              <a:solidFill>
                <a:srgbClr val="A6E22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44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   </a:t>
              </a:r>
              <a:r>
                <a:rPr lang="en-US" sz="4400" dirty="0" err="1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HBlank</a:t>
              </a:r>
              <a:endParaRPr lang="en-US" sz="4400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15" name="Rectángulo 14"/>
            <p:cNvSpPr/>
            <p:nvPr/>
          </p:nvSpPr>
          <p:spPr>
            <a:xfrm>
              <a:off x="2843611" y="4493557"/>
              <a:ext cx="5636712" cy="1228817"/>
            </a:xfrm>
            <a:prstGeom prst="rect">
              <a:avLst/>
            </a:prstGeom>
            <a:noFill/>
            <a:ln w="88900">
              <a:solidFill>
                <a:srgbClr val="F9267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dirty="0" err="1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VBlank</a:t>
              </a:r>
              <a:endParaRPr lang="en-US" sz="44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cxnSp>
          <p:nvCxnSpPr>
            <p:cNvPr id="9" name="Conector recto de flecha 8"/>
            <p:cNvCxnSpPr/>
            <p:nvPr/>
          </p:nvCxnSpPr>
          <p:spPr>
            <a:xfrm flipV="1">
              <a:off x="3126658" y="1611455"/>
              <a:ext cx="4984955" cy="0"/>
            </a:xfrm>
            <a:prstGeom prst="straightConnector1">
              <a:avLst/>
            </a:prstGeom>
            <a:ln w="50800">
              <a:solidFill>
                <a:srgbClr val="F8F8F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de flecha 15"/>
            <p:cNvCxnSpPr/>
            <p:nvPr/>
          </p:nvCxnSpPr>
          <p:spPr>
            <a:xfrm>
              <a:off x="3126658" y="1611455"/>
              <a:ext cx="0" cy="3923071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Agrupar 29"/>
          <p:cNvGrpSpPr/>
          <p:nvPr/>
        </p:nvGrpSpPr>
        <p:grpSpPr>
          <a:xfrm>
            <a:off x="9197402" y="4677207"/>
            <a:ext cx="2641670" cy="1018609"/>
            <a:chOff x="8160664" y="251476"/>
            <a:chExt cx="3096426" cy="1018609"/>
          </a:xfrm>
        </p:grpSpPr>
        <p:sp>
          <p:nvSpPr>
            <p:cNvPr id="31" name="TextBox 8"/>
            <p:cNvSpPr txBox="1"/>
            <p:nvPr/>
          </p:nvSpPr>
          <p:spPr>
            <a:xfrm>
              <a:off x="8927004" y="405363"/>
              <a:ext cx="233008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s-IS" sz="44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1.08 ms</a:t>
              </a:r>
              <a:endParaRPr lang="en-US" sz="4400" b="1" dirty="0">
                <a:solidFill>
                  <a:srgbClr val="E6DB74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cxnSp>
          <p:nvCxnSpPr>
            <p:cNvPr id="32" name="Conector recto 31"/>
            <p:cNvCxnSpPr/>
            <p:nvPr/>
          </p:nvCxnSpPr>
          <p:spPr>
            <a:xfrm flipH="1">
              <a:off x="8160664" y="759306"/>
              <a:ext cx="766341" cy="0"/>
            </a:xfrm>
            <a:prstGeom prst="line">
              <a:avLst/>
            </a:prstGeom>
            <a:ln w="50800">
              <a:solidFill>
                <a:srgbClr val="E6D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cto 32"/>
            <p:cNvCxnSpPr/>
            <p:nvPr/>
          </p:nvCxnSpPr>
          <p:spPr>
            <a:xfrm flipV="1">
              <a:off x="8160664" y="251476"/>
              <a:ext cx="0" cy="1018609"/>
            </a:xfrm>
            <a:prstGeom prst="line">
              <a:avLst/>
            </a:prstGeom>
            <a:ln w="88900">
              <a:solidFill>
                <a:srgbClr val="E6DB7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8"/>
          <p:cNvSpPr txBox="1"/>
          <p:nvPr/>
        </p:nvSpPr>
        <p:spPr>
          <a:xfrm>
            <a:off x="7353721" y="186008"/>
            <a:ext cx="22989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z="4400" dirty="0">
                <a:solidFill>
                  <a:srgbClr val="E6DB74"/>
                </a:solidFill>
                <a:latin typeface="basis33" charset="0"/>
                <a:ea typeface="basis33" charset="0"/>
                <a:cs typeface="basis33" charset="0"/>
              </a:rPr>
              <a:t>48.6 us</a:t>
            </a:r>
            <a:endParaRPr lang="en-US" sz="4400" b="1" dirty="0">
              <a:solidFill>
                <a:srgbClr val="E6DB74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cxnSp>
        <p:nvCxnSpPr>
          <p:cNvPr id="36" name="Conector recto 35"/>
          <p:cNvCxnSpPr/>
          <p:nvPr/>
        </p:nvCxnSpPr>
        <p:spPr>
          <a:xfrm>
            <a:off x="8309671" y="930261"/>
            <a:ext cx="0" cy="279103"/>
          </a:xfrm>
          <a:prstGeom prst="line">
            <a:avLst/>
          </a:prstGeom>
          <a:ln w="50800">
            <a:solidFill>
              <a:srgbClr val="E6DB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/>
          <p:cNvCxnSpPr/>
          <p:nvPr/>
        </p:nvCxnSpPr>
        <p:spPr>
          <a:xfrm flipH="1" flipV="1">
            <a:off x="7830349" y="1209364"/>
            <a:ext cx="958645" cy="971"/>
          </a:xfrm>
          <a:prstGeom prst="line">
            <a:avLst/>
          </a:prstGeom>
          <a:ln w="88900">
            <a:solidFill>
              <a:srgbClr val="E6DB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118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8"/>
          <p:cNvSpPr txBox="1"/>
          <p:nvPr/>
        </p:nvSpPr>
        <p:spPr>
          <a:xfrm>
            <a:off x="3945825" y="118751"/>
            <a:ext cx="4300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E6DB74"/>
                </a:solidFill>
                <a:latin typeface="basis33" charset="0"/>
                <a:ea typeface="basis33" charset="0"/>
                <a:cs typeface="basis33" charset="0"/>
              </a:rPr>
              <a:t>Demo Emulator</a:t>
            </a:r>
          </a:p>
        </p:txBody>
      </p:sp>
      <p:grpSp>
        <p:nvGrpSpPr>
          <p:cNvPr id="45" name="Agrupar 44"/>
          <p:cNvGrpSpPr/>
          <p:nvPr/>
        </p:nvGrpSpPr>
        <p:grpSpPr>
          <a:xfrm>
            <a:off x="1683366" y="1361947"/>
            <a:ext cx="8809227" cy="4647451"/>
            <a:chOff x="522635" y="1099157"/>
            <a:chExt cx="8809227" cy="4647451"/>
          </a:xfrm>
        </p:grpSpPr>
        <p:cxnSp>
          <p:nvCxnSpPr>
            <p:cNvPr id="24" name="Conector angular 23"/>
            <p:cNvCxnSpPr>
              <a:stCxn id="8" idx="3"/>
              <a:endCxn id="12" idx="1"/>
            </p:cNvCxnSpPr>
            <p:nvPr/>
          </p:nvCxnSpPr>
          <p:spPr>
            <a:xfrm flipV="1">
              <a:off x="5558590" y="1632109"/>
              <a:ext cx="1841464" cy="385635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ector angular 26"/>
            <p:cNvCxnSpPr>
              <a:stCxn id="8" idx="3"/>
              <a:endCxn id="13" idx="1"/>
            </p:cNvCxnSpPr>
            <p:nvPr/>
          </p:nvCxnSpPr>
          <p:spPr>
            <a:xfrm>
              <a:off x="5558590" y="2017744"/>
              <a:ext cx="1841464" cy="1013590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angular 29"/>
            <p:cNvCxnSpPr>
              <a:stCxn id="8" idx="3"/>
              <a:endCxn id="15" idx="1"/>
            </p:cNvCxnSpPr>
            <p:nvPr/>
          </p:nvCxnSpPr>
          <p:spPr>
            <a:xfrm>
              <a:off x="5558590" y="2017744"/>
              <a:ext cx="1841464" cy="2412815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angular 15"/>
            <p:cNvCxnSpPr>
              <a:stCxn id="6" idx="3"/>
              <a:endCxn id="8" idx="1"/>
            </p:cNvCxnSpPr>
            <p:nvPr/>
          </p:nvCxnSpPr>
          <p:spPr>
            <a:xfrm flipV="1">
              <a:off x="2454443" y="2017744"/>
              <a:ext cx="1172339" cy="1598854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angular 17"/>
            <p:cNvCxnSpPr>
              <a:stCxn id="6" idx="3"/>
              <a:endCxn id="9" idx="1"/>
            </p:cNvCxnSpPr>
            <p:nvPr/>
          </p:nvCxnSpPr>
          <p:spPr>
            <a:xfrm>
              <a:off x="2454443" y="3616598"/>
              <a:ext cx="1172339" cy="12700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angular 20"/>
            <p:cNvCxnSpPr>
              <a:stCxn id="6" idx="3"/>
              <a:endCxn id="10" idx="1"/>
            </p:cNvCxnSpPr>
            <p:nvPr/>
          </p:nvCxnSpPr>
          <p:spPr>
            <a:xfrm>
              <a:off x="2454443" y="3616598"/>
              <a:ext cx="1172339" cy="1597059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ángulo 5"/>
            <p:cNvSpPr/>
            <p:nvPr/>
          </p:nvSpPr>
          <p:spPr>
            <a:xfrm>
              <a:off x="522635" y="3083646"/>
              <a:ext cx="1931808" cy="1065903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main</a:t>
              </a:r>
            </a:p>
          </p:txBody>
        </p:sp>
        <p:sp>
          <p:nvSpPr>
            <p:cNvPr id="8" name="Rectángulo 7"/>
            <p:cNvSpPr/>
            <p:nvPr/>
          </p:nvSpPr>
          <p:spPr>
            <a:xfrm>
              <a:off x="3626782" y="1484792"/>
              <a:ext cx="1931808" cy="1065903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core</a:t>
              </a:r>
            </a:p>
          </p:txBody>
        </p:sp>
        <p:sp>
          <p:nvSpPr>
            <p:cNvPr id="9" name="Rectángulo 8"/>
            <p:cNvSpPr/>
            <p:nvPr/>
          </p:nvSpPr>
          <p:spPr>
            <a:xfrm>
              <a:off x="3626782" y="3083646"/>
              <a:ext cx="1931808" cy="1065903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 err="1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glfw</a:t>
              </a:r>
              <a:endParaRPr lang="en-US" sz="48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10" name="Rectángulo 9"/>
            <p:cNvSpPr/>
            <p:nvPr/>
          </p:nvSpPr>
          <p:spPr>
            <a:xfrm>
              <a:off x="3626782" y="4680705"/>
              <a:ext cx="1931808" cy="1065903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 err="1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opengl</a:t>
              </a:r>
              <a:endParaRPr lang="en-US" sz="48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12" name="Rectángulo 11"/>
            <p:cNvSpPr/>
            <p:nvPr/>
          </p:nvSpPr>
          <p:spPr>
            <a:xfrm>
              <a:off x="7400054" y="1099157"/>
              <a:ext cx="1931808" cy="1065903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 err="1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cpu</a:t>
              </a:r>
              <a:endParaRPr lang="en-US" sz="48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13" name="Rectángulo 12"/>
            <p:cNvSpPr/>
            <p:nvPr/>
          </p:nvSpPr>
          <p:spPr>
            <a:xfrm>
              <a:off x="7400054" y="2498382"/>
              <a:ext cx="1931808" cy="1065903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video</a:t>
              </a:r>
            </a:p>
          </p:txBody>
        </p:sp>
        <p:sp>
          <p:nvSpPr>
            <p:cNvPr id="15" name="Rectángulo 14"/>
            <p:cNvSpPr/>
            <p:nvPr/>
          </p:nvSpPr>
          <p:spPr>
            <a:xfrm>
              <a:off x="7400054" y="3897607"/>
              <a:ext cx="1931808" cy="1065903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input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71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/>
        </p:nvSpPr>
        <p:spPr>
          <a:xfrm>
            <a:off x="3969768" y="142141"/>
            <a:ext cx="413446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88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Workshop</a:t>
            </a:r>
            <a:endParaRPr lang="es-ES" sz="8800" dirty="0">
              <a:solidFill>
                <a:srgbClr val="F92672"/>
              </a:solidFill>
            </a:endParaRPr>
          </a:p>
        </p:txBody>
      </p:sp>
      <p:grpSp>
        <p:nvGrpSpPr>
          <p:cNvPr id="3" name="Agrupar 2"/>
          <p:cNvGrpSpPr/>
          <p:nvPr/>
        </p:nvGrpSpPr>
        <p:grpSpPr>
          <a:xfrm>
            <a:off x="213621" y="2067888"/>
            <a:ext cx="11764760" cy="2722225"/>
            <a:chOff x="213621" y="1806829"/>
            <a:chExt cx="11764760" cy="2722225"/>
          </a:xfrm>
        </p:grpSpPr>
        <p:sp>
          <p:nvSpPr>
            <p:cNvPr id="4" name="TextBox 8"/>
            <p:cNvSpPr txBox="1"/>
            <p:nvPr/>
          </p:nvSpPr>
          <p:spPr>
            <a:xfrm>
              <a:off x="213621" y="1806829"/>
              <a:ext cx="1176476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8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go get</a:t>
              </a:r>
              <a:r>
                <a:rPr lang="en-US" sz="4800" dirty="0">
                  <a:solidFill>
                    <a:schemeClr val="bg1"/>
                  </a:solidFill>
                  <a:latin typeface="basis33" charset="0"/>
                  <a:ea typeface="basis33" charset="0"/>
                  <a:cs typeface="basis33" charset="0"/>
                </a:rPr>
                <a:t> -u </a:t>
              </a:r>
              <a:r>
                <a:rPr lang="en-US" sz="48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github.com/</a:t>
              </a:r>
              <a:r>
                <a:rPr lang="en-US" sz="4800" dirty="0" err="1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drhelius</a:t>
              </a:r>
              <a:r>
                <a:rPr lang="en-US" sz="48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/demo-emulator</a:t>
              </a:r>
              <a:endParaRPr lang="en-US" sz="4800" b="1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5" name="TextBox 8"/>
            <p:cNvSpPr txBox="1"/>
            <p:nvPr/>
          </p:nvSpPr>
          <p:spPr>
            <a:xfrm>
              <a:off x="1290839" y="2752443"/>
              <a:ext cx="961032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8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cd</a:t>
              </a:r>
              <a:r>
                <a:rPr lang="en-US" sz="48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 $GOPATH/</a:t>
              </a:r>
              <a:r>
                <a:rPr lang="en-US" sz="4800" dirty="0" err="1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src</a:t>
              </a:r>
              <a:r>
                <a:rPr lang="en-US" sz="48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/</a:t>
              </a:r>
              <a:r>
                <a:rPr lang="en-US" sz="4800" dirty="0" err="1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github.com</a:t>
              </a:r>
              <a:r>
                <a:rPr lang="en-US" sz="48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/</a:t>
              </a:r>
              <a:r>
                <a:rPr lang="en-US" sz="4800" dirty="0" err="1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drhelius</a:t>
              </a:r>
              <a:endParaRPr lang="en-US" sz="4800" b="1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  <p:sp>
          <p:nvSpPr>
            <p:cNvPr id="6" name="TextBox 8"/>
            <p:cNvSpPr txBox="1"/>
            <p:nvPr/>
          </p:nvSpPr>
          <p:spPr>
            <a:xfrm>
              <a:off x="1560143" y="3698057"/>
              <a:ext cx="907171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8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go run </a:t>
              </a:r>
              <a:r>
                <a:rPr lang="en-US" sz="4800" dirty="0" err="1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main.go</a:t>
              </a:r>
              <a:r>
                <a:rPr lang="en-US" sz="48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 -rom </a:t>
              </a:r>
              <a:r>
                <a:rPr lang="en-US" sz="4800" dirty="0" err="1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workshop.rom</a:t>
              </a:r>
              <a:endParaRPr lang="en-US" sz="4800" b="1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842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/>
        </p:nvSpPr>
        <p:spPr>
          <a:xfrm>
            <a:off x="1066418" y="2705725"/>
            <a:ext cx="1048876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800" dirty="0">
                <a:solidFill>
                  <a:schemeClr val="bg1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Emulador</a:t>
            </a:r>
            <a:r>
              <a:rPr lang="es-ES" sz="88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 </a:t>
            </a:r>
            <a:r>
              <a:rPr lang="en-US" sz="8800" dirty="0">
                <a:solidFill>
                  <a:srgbClr val="F9267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≠</a:t>
            </a:r>
            <a:r>
              <a:rPr lang="es-ES" sz="88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 </a:t>
            </a:r>
            <a:r>
              <a:rPr lang="es-ES" sz="8800" dirty="0">
                <a:solidFill>
                  <a:schemeClr val="bg1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Simulador</a:t>
            </a:r>
            <a:endParaRPr lang="es-ES" sz="8800" dirty="0">
              <a:solidFill>
                <a:srgbClr val="A6E22E"/>
              </a:solidFill>
              <a:latin typeface="basis33" panose="02000609000000000000" pitchFamily="50" charset="0"/>
              <a:cs typeface="basis33" panose="020006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91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/>
        </p:nvSpPr>
        <p:spPr>
          <a:xfrm>
            <a:off x="3288177" y="451856"/>
            <a:ext cx="561564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Interpreter</a:t>
            </a:r>
            <a:endParaRPr lang="es-ES" sz="8800" dirty="0">
              <a:solidFill>
                <a:srgbClr val="F92672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124652" y="2148787"/>
            <a:ext cx="9942697" cy="3785652"/>
            <a:chOff x="875489" y="2148787"/>
            <a:chExt cx="9942697" cy="3785652"/>
          </a:xfrm>
        </p:grpSpPr>
        <p:grpSp>
          <p:nvGrpSpPr>
            <p:cNvPr id="62" name="Agrupar 61"/>
            <p:cNvGrpSpPr/>
            <p:nvPr/>
          </p:nvGrpSpPr>
          <p:grpSpPr>
            <a:xfrm>
              <a:off x="1373815" y="2148787"/>
              <a:ext cx="9444371" cy="3785652"/>
              <a:chOff x="1435025" y="2148787"/>
              <a:chExt cx="9444371" cy="3785652"/>
            </a:xfrm>
          </p:grpSpPr>
          <p:sp>
            <p:nvSpPr>
              <p:cNvPr id="3" name="TextBox 8"/>
              <p:cNvSpPr txBox="1"/>
              <p:nvPr/>
            </p:nvSpPr>
            <p:spPr>
              <a:xfrm>
                <a:off x="1435025" y="2148787"/>
                <a:ext cx="3949613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_tradnl" sz="4800" dirty="0">
                    <a:solidFill>
                      <a:srgbClr val="F92672"/>
                    </a:solidFill>
                    <a:latin typeface="basis33" charset="0"/>
                    <a:ea typeface="basis33" charset="0"/>
                    <a:cs typeface="basis33" charset="0"/>
                  </a:rPr>
                  <a:t>LD</a:t>
                </a:r>
                <a:r>
                  <a:rPr lang="es-ES_tradnl" sz="4800" dirty="0">
                    <a:solidFill>
                      <a:srgbClr val="AE81FF"/>
                    </a:solidFill>
                    <a:latin typeface="basis33" charset="0"/>
                    <a:ea typeface="basis33" charset="0"/>
                    <a:cs typeface="basis33" charset="0"/>
                  </a:rPr>
                  <a:t>	</a:t>
                </a:r>
                <a:r>
                  <a:rPr lang="es-ES_tradnl" sz="4800" dirty="0">
                    <a:solidFill>
                      <a:srgbClr val="38D6FF"/>
                    </a:solidFill>
                    <a:latin typeface="basis33" charset="0"/>
                    <a:ea typeface="basis33" charset="0"/>
                    <a:cs typeface="basis33" charset="0"/>
                  </a:rPr>
                  <a:t>A</a:t>
                </a:r>
                <a:r>
                  <a:rPr lang="es-ES_tradnl" sz="4800" dirty="0">
                    <a:solidFill>
                      <a:srgbClr val="F8F8F2"/>
                    </a:solidFill>
                    <a:latin typeface="basis33" charset="0"/>
                    <a:ea typeface="basis33" charset="0"/>
                    <a:cs typeface="basis33" charset="0"/>
                  </a:rPr>
                  <a:t>,(</a:t>
                </a:r>
                <a:r>
                  <a:rPr lang="es-ES_tradnl" sz="4800" dirty="0">
                    <a:solidFill>
                      <a:srgbClr val="38D6FF"/>
                    </a:solidFill>
                    <a:latin typeface="basis33" charset="0"/>
                    <a:ea typeface="basis33" charset="0"/>
                    <a:cs typeface="basis33" charset="0"/>
                  </a:rPr>
                  <a:t>HL</a:t>
                </a:r>
                <a:r>
                  <a:rPr lang="es-ES_tradnl" sz="4800" dirty="0">
                    <a:solidFill>
                      <a:srgbClr val="F8F8F2"/>
                    </a:solidFill>
                    <a:latin typeface="basis33" charset="0"/>
                    <a:ea typeface="basis33" charset="0"/>
                    <a:cs typeface="basis33" charset="0"/>
                  </a:rPr>
                  <a:t>)</a:t>
                </a:r>
              </a:p>
              <a:p>
                <a:r>
                  <a:rPr lang="es-ES_tradnl" sz="4800" dirty="0">
                    <a:solidFill>
                      <a:srgbClr val="F92672"/>
                    </a:solidFill>
                    <a:latin typeface="basis33" charset="0"/>
                    <a:ea typeface="basis33" charset="0"/>
                    <a:cs typeface="basis33" charset="0"/>
                  </a:rPr>
                  <a:t>SUB</a:t>
                </a:r>
                <a:r>
                  <a:rPr lang="es-ES_tradnl" sz="4800" dirty="0">
                    <a:solidFill>
                      <a:srgbClr val="AE81FF"/>
                    </a:solidFill>
                    <a:latin typeface="basis33" charset="0"/>
                    <a:ea typeface="basis33" charset="0"/>
                    <a:cs typeface="basis33" charset="0"/>
                  </a:rPr>
                  <a:t>	1</a:t>
                </a:r>
              </a:p>
              <a:p>
                <a:r>
                  <a:rPr lang="es-ES_tradnl" sz="4800" dirty="0">
                    <a:solidFill>
                      <a:srgbClr val="F92672"/>
                    </a:solidFill>
                    <a:latin typeface="basis33" charset="0"/>
                    <a:ea typeface="basis33" charset="0"/>
                    <a:cs typeface="basis33" charset="0"/>
                  </a:rPr>
                  <a:t>JR</a:t>
                </a:r>
                <a:r>
                  <a:rPr lang="es-ES_tradnl" sz="4800" dirty="0">
                    <a:solidFill>
                      <a:srgbClr val="AE81FF"/>
                    </a:solidFill>
                    <a:latin typeface="basis33" charset="0"/>
                    <a:ea typeface="basis33" charset="0"/>
                    <a:cs typeface="basis33" charset="0"/>
                  </a:rPr>
                  <a:t>	</a:t>
                </a:r>
                <a:r>
                  <a:rPr lang="es-ES_tradnl" sz="4800" dirty="0">
                    <a:solidFill>
                      <a:srgbClr val="F92672"/>
                    </a:solidFill>
                    <a:latin typeface="basis33" charset="0"/>
                    <a:ea typeface="basis33" charset="0"/>
                    <a:cs typeface="basis33" charset="0"/>
                  </a:rPr>
                  <a:t>C</a:t>
                </a:r>
                <a:r>
                  <a:rPr lang="es-ES_tradnl" sz="4800" dirty="0">
                    <a:solidFill>
                      <a:srgbClr val="F8F8F2"/>
                    </a:solidFill>
                    <a:latin typeface="basis33" charset="0"/>
                    <a:ea typeface="basis33" charset="0"/>
                    <a:cs typeface="basis33" charset="0"/>
                  </a:rPr>
                  <a:t>,</a:t>
                </a:r>
                <a:r>
                  <a:rPr lang="es-ES_tradnl" sz="4800" dirty="0">
                    <a:solidFill>
                      <a:srgbClr val="A6E22E"/>
                    </a:solidFill>
                    <a:latin typeface="basis33" charset="0"/>
                    <a:ea typeface="basis33" charset="0"/>
                    <a:cs typeface="basis33" charset="0"/>
                  </a:rPr>
                  <a:t>CONTINUE</a:t>
                </a:r>
              </a:p>
              <a:p>
                <a:r>
                  <a:rPr lang="es-ES_tradnl" sz="4800" dirty="0">
                    <a:solidFill>
                      <a:srgbClr val="F92672"/>
                    </a:solidFill>
                    <a:latin typeface="basis33" charset="0"/>
                    <a:ea typeface="basis33" charset="0"/>
                    <a:cs typeface="basis33" charset="0"/>
                  </a:rPr>
                  <a:t>CP</a:t>
                </a:r>
                <a:r>
                  <a:rPr lang="es-ES_tradnl" sz="4800" dirty="0">
                    <a:solidFill>
                      <a:srgbClr val="AE81FF"/>
                    </a:solidFill>
                    <a:latin typeface="basis33" charset="0"/>
                    <a:ea typeface="basis33" charset="0"/>
                    <a:cs typeface="basis33" charset="0"/>
                  </a:rPr>
                  <a:t>	</a:t>
                </a:r>
                <a:r>
                  <a:rPr lang="es-ES_tradnl" sz="4800" dirty="0">
                    <a:solidFill>
                      <a:srgbClr val="38D6FF"/>
                    </a:solidFill>
                    <a:latin typeface="basis33" charset="0"/>
                    <a:ea typeface="basis33" charset="0"/>
                    <a:cs typeface="basis33" charset="0"/>
                  </a:rPr>
                  <a:t>B</a:t>
                </a:r>
                <a:r>
                  <a:rPr lang="es-ES_tradnl" sz="4800" dirty="0">
                    <a:solidFill>
                      <a:srgbClr val="AE81FF"/>
                    </a:solidFill>
                    <a:latin typeface="basis33" charset="0"/>
                    <a:ea typeface="basis33" charset="0"/>
                    <a:cs typeface="basis33" charset="0"/>
                  </a:rPr>
                  <a:t>		</a:t>
                </a:r>
              </a:p>
              <a:p>
                <a:r>
                  <a:rPr lang="es-ES_tradnl" sz="4800" dirty="0">
                    <a:solidFill>
                      <a:srgbClr val="F92672"/>
                    </a:solidFill>
                    <a:latin typeface="basis33" charset="0"/>
                    <a:ea typeface="basis33" charset="0"/>
                    <a:cs typeface="basis33" charset="0"/>
                  </a:rPr>
                  <a:t>JR	NZ</a:t>
                </a:r>
                <a:r>
                  <a:rPr lang="es-ES_tradnl" sz="4800" dirty="0">
                    <a:solidFill>
                      <a:srgbClr val="F8F8F2"/>
                    </a:solidFill>
                    <a:latin typeface="basis33" charset="0"/>
                    <a:ea typeface="basis33" charset="0"/>
                    <a:cs typeface="basis33" charset="0"/>
                  </a:rPr>
                  <a:t>,</a:t>
                </a:r>
                <a:r>
                  <a:rPr lang="es-ES_tradnl" sz="4800" dirty="0">
                    <a:solidFill>
                      <a:srgbClr val="A6E22E"/>
                    </a:solidFill>
                    <a:latin typeface="basis33" charset="0"/>
                    <a:ea typeface="basis33" charset="0"/>
                    <a:cs typeface="basis33" charset="0"/>
                  </a:rPr>
                  <a:t>LOOP</a:t>
                </a:r>
                <a:endParaRPr lang="en-US" sz="4800" b="1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endParaRPr>
              </a:p>
            </p:txBody>
          </p:sp>
          <p:grpSp>
            <p:nvGrpSpPr>
              <p:cNvPr id="61" name="Agrupar 60"/>
              <p:cNvGrpSpPr/>
              <p:nvPr/>
            </p:nvGrpSpPr>
            <p:grpSpPr>
              <a:xfrm>
                <a:off x="7359445" y="2315104"/>
                <a:ext cx="3519951" cy="3453020"/>
                <a:chOff x="7359445" y="2315104"/>
                <a:chExt cx="3519951" cy="3453020"/>
              </a:xfrm>
            </p:grpSpPr>
            <p:sp>
              <p:nvSpPr>
                <p:cNvPr id="60" name="Forma libre 59"/>
                <p:cNvSpPr/>
                <p:nvPr/>
              </p:nvSpPr>
              <p:spPr>
                <a:xfrm flipH="1" flipV="1">
                  <a:off x="10304201" y="2774395"/>
                  <a:ext cx="575195" cy="2535024"/>
                </a:xfrm>
                <a:custGeom>
                  <a:avLst/>
                  <a:gdLst>
                    <a:gd name="connsiteX0" fmla="*/ 973393 w 973393"/>
                    <a:gd name="connsiteY0" fmla="*/ 0 h 1194620"/>
                    <a:gd name="connsiteX1" fmla="*/ 0 w 973393"/>
                    <a:gd name="connsiteY1" fmla="*/ 0 h 1194620"/>
                    <a:gd name="connsiteX2" fmla="*/ 0 w 973393"/>
                    <a:gd name="connsiteY2" fmla="*/ 1194620 h 1194620"/>
                    <a:gd name="connsiteX3" fmla="*/ 958645 w 973393"/>
                    <a:gd name="connsiteY3" fmla="*/ 1194620 h 1194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393" h="1194620">
                      <a:moveTo>
                        <a:pt x="973393" y="0"/>
                      </a:moveTo>
                      <a:lnTo>
                        <a:pt x="0" y="0"/>
                      </a:lnTo>
                      <a:lnTo>
                        <a:pt x="0" y="1194620"/>
                      </a:lnTo>
                      <a:lnTo>
                        <a:pt x="958645" y="1194620"/>
                      </a:lnTo>
                    </a:path>
                  </a:pathLst>
                </a:custGeom>
                <a:noFill/>
                <a:ln w="88900">
                  <a:solidFill>
                    <a:srgbClr val="F92672"/>
                  </a:solidFill>
                  <a:tailEnd type="triangl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Forma libre 58"/>
                <p:cNvSpPr/>
                <p:nvPr/>
              </p:nvSpPr>
              <p:spPr>
                <a:xfrm>
                  <a:off x="7359445" y="4041613"/>
                  <a:ext cx="516191" cy="987587"/>
                </a:xfrm>
                <a:custGeom>
                  <a:avLst/>
                  <a:gdLst>
                    <a:gd name="connsiteX0" fmla="*/ 973393 w 973393"/>
                    <a:gd name="connsiteY0" fmla="*/ 0 h 1194620"/>
                    <a:gd name="connsiteX1" fmla="*/ 0 w 973393"/>
                    <a:gd name="connsiteY1" fmla="*/ 0 h 1194620"/>
                    <a:gd name="connsiteX2" fmla="*/ 0 w 973393"/>
                    <a:gd name="connsiteY2" fmla="*/ 1194620 h 1194620"/>
                    <a:gd name="connsiteX3" fmla="*/ 958645 w 973393"/>
                    <a:gd name="connsiteY3" fmla="*/ 1194620 h 1194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393" h="1194620">
                      <a:moveTo>
                        <a:pt x="973393" y="0"/>
                      </a:moveTo>
                      <a:lnTo>
                        <a:pt x="0" y="0"/>
                      </a:lnTo>
                      <a:lnTo>
                        <a:pt x="0" y="1194620"/>
                      </a:lnTo>
                      <a:lnTo>
                        <a:pt x="958645" y="1194620"/>
                      </a:lnTo>
                    </a:path>
                  </a:pathLst>
                </a:custGeom>
                <a:noFill/>
                <a:ln w="88900">
                  <a:solidFill>
                    <a:srgbClr val="F92672"/>
                  </a:solidFill>
                  <a:tailEnd type="triangl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Forma libre 57"/>
                <p:cNvSpPr/>
                <p:nvPr/>
              </p:nvSpPr>
              <p:spPr>
                <a:xfrm>
                  <a:off x="7359445" y="2774395"/>
                  <a:ext cx="516192" cy="918580"/>
                </a:xfrm>
                <a:custGeom>
                  <a:avLst/>
                  <a:gdLst>
                    <a:gd name="connsiteX0" fmla="*/ 973393 w 973393"/>
                    <a:gd name="connsiteY0" fmla="*/ 0 h 1194620"/>
                    <a:gd name="connsiteX1" fmla="*/ 0 w 973393"/>
                    <a:gd name="connsiteY1" fmla="*/ 0 h 1194620"/>
                    <a:gd name="connsiteX2" fmla="*/ 0 w 973393"/>
                    <a:gd name="connsiteY2" fmla="*/ 1194620 h 1194620"/>
                    <a:gd name="connsiteX3" fmla="*/ 958645 w 973393"/>
                    <a:gd name="connsiteY3" fmla="*/ 1194620 h 11946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73393" h="1194620">
                      <a:moveTo>
                        <a:pt x="973393" y="0"/>
                      </a:moveTo>
                      <a:lnTo>
                        <a:pt x="0" y="0"/>
                      </a:lnTo>
                      <a:lnTo>
                        <a:pt x="0" y="1194620"/>
                      </a:lnTo>
                      <a:lnTo>
                        <a:pt x="958645" y="1194620"/>
                      </a:lnTo>
                    </a:path>
                  </a:pathLst>
                </a:custGeom>
                <a:noFill/>
                <a:ln w="88900">
                  <a:solidFill>
                    <a:srgbClr val="F92672"/>
                  </a:solidFill>
                  <a:tailEnd type="triangle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ángulo 12"/>
                <p:cNvSpPr/>
                <p:nvPr/>
              </p:nvSpPr>
              <p:spPr>
                <a:xfrm>
                  <a:off x="7875637" y="3582324"/>
                  <a:ext cx="2428567" cy="918580"/>
                </a:xfrm>
                <a:prstGeom prst="rect">
                  <a:avLst/>
                </a:prstGeom>
                <a:noFill/>
                <a:ln w="88900">
                  <a:solidFill>
                    <a:srgbClr val="F8F8F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6000" dirty="0">
                      <a:solidFill>
                        <a:srgbClr val="38D6FF"/>
                      </a:solidFill>
                      <a:latin typeface="basis33" charset="0"/>
                      <a:ea typeface="basis33" charset="0"/>
                      <a:cs typeface="basis33" charset="0"/>
                    </a:rPr>
                    <a:t>Decode</a:t>
                  </a:r>
                </a:p>
              </p:txBody>
            </p:sp>
            <p:sp>
              <p:nvSpPr>
                <p:cNvPr id="14" name="Rectángulo 13"/>
                <p:cNvSpPr/>
                <p:nvPr/>
              </p:nvSpPr>
              <p:spPr>
                <a:xfrm>
                  <a:off x="7875638" y="2315104"/>
                  <a:ext cx="2428567" cy="918580"/>
                </a:xfrm>
                <a:prstGeom prst="rect">
                  <a:avLst/>
                </a:prstGeom>
                <a:noFill/>
                <a:ln w="88900">
                  <a:solidFill>
                    <a:srgbClr val="F8F8F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6000" dirty="0">
                      <a:solidFill>
                        <a:srgbClr val="38D6FF"/>
                      </a:solidFill>
                      <a:latin typeface="basis33" charset="0"/>
                      <a:ea typeface="basis33" charset="0"/>
                      <a:cs typeface="basis33" charset="0"/>
                    </a:rPr>
                    <a:t>Read</a:t>
                  </a:r>
                </a:p>
              </p:txBody>
            </p:sp>
            <p:sp>
              <p:nvSpPr>
                <p:cNvPr id="15" name="Rectángulo 14"/>
                <p:cNvSpPr/>
                <p:nvPr/>
              </p:nvSpPr>
              <p:spPr>
                <a:xfrm>
                  <a:off x="7875637" y="4849544"/>
                  <a:ext cx="2428567" cy="918580"/>
                </a:xfrm>
                <a:prstGeom prst="rect">
                  <a:avLst/>
                </a:prstGeom>
                <a:noFill/>
                <a:ln w="88900">
                  <a:solidFill>
                    <a:srgbClr val="F8F8F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6000" dirty="0">
                      <a:solidFill>
                        <a:srgbClr val="38D6FF"/>
                      </a:solidFill>
                      <a:latin typeface="basis33" charset="0"/>
                      <a:ea typeface="basis33" charset="0"/>
                      <a:cs typeface="basis33" charset="0"/>
                    </a:rPr>
                    <a:t>Exec</a:t>
                  </a:r>
                </a:p>
              </p:txBody>
            </p:sp>
          </p:grpSp>
        </p:grpSp>
        <p:cxnSp>
          <p:nvCxnSpPr>
            <p:cNvPr id="12" name="Conector recto 4"/>
            <p:cNvCxnSpPr/>
            <p:nvPr/>
          </p:nvCxnSpPr>
          <p:spPr>
            <a:xfrm flipH="1">
              <a:off x="875489" y="2442509"/>
              <a:ext cx="20402" cy="3160624"/>
            </a:xfrm>
            <a:prstGeom prst="line">
              <a:avLst/>
            </a:prstGeom>
            <a:ln w="88900">
              <a:solidFill>
                <a:srgbClr val="F9267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341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/>
        </p:nvSpPr>
        <p:spPr>
          <a:xfrm>
            <a:off x="1560148" y="451856"/>
            <a:ext cx="907171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Binary</a:t>
            </a:r>
            <a:r>
              <a:rPr lang="es-ES" sz="88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</a:t>
            </a:r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Translation</a:t>
            </a:r>
            <a:endParaRPr lang="es-ES" sz="8800" dirty="0">
              <a:solidFill>
                <a:srgbClr val="A6E22E"/>
              </a:solidFill>
            </a:endParaRPr>
          </a:p>
        </p:txBody>
      </p:sp>
      <p:grpSp>
        <p:nvGrpSpPr>
          <p:cNvPr id="6" name="Agrupar 5"/>
          <p:cNvGrpSpPr/>
          <p:nvPr/>
        </p:nvGrpSpPr>
        <p:grpSpPr>
          <a:xfrm>
            <a:off x="985314" y="2335378"/>
            <a:ext cx="10221372" cy="3618942"/>
            <a:chOff x="1105389" y="2335378"/>
            <a:chExt cx="10221372" cy="3618942"/>
          </a:xfrm>
        </p:grpSpPr>
        <p:cxnSp>
          <p:nvCxnSpPr>
            <p:cNvPr id="5" name="Conector recto 4"/>
            <p:cNvCxnSpPr>
              <a:stCxn id="12" idx="3"/>
              <a:endCxn id="14" idx="1"/>
            </p:cNvCxnSpPr>
            <p:nvPr/>
          </p:nvCxnSpPr>
          <p:spPr>
            <a:xfrm>
              <a:off x="4975122" y="4144849"/>
              <a:ext cx="2795061" cy="0"/>
            </a:xfrm>
            <a:prstGeom prst="line">
              <a:avLst/>
            </a:prstGeom>
            <a:ln w="88900">
              <a:solidFill>
                <a:srgbClr val="F9267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ángulo 13"/>
            <p:cNvSpPr/>
            <p:nvPr/>
          </p:nvSpPr>
          <p:spPr>
            <a:xfrm>
              <a:off x="7770183" y="2706685"/>
              <a:ext cx="3556578" cy="2876328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Target</a:t>
              </a:r>
            </a:p>
            <a:p>
              <a:pPr algn="ctr"/>
              <a:r>
                <a:rPr lang="en-US" sz="6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Machine</a:t>
              </a:r>
            </a:p>
            <a:p>
              <a:pPr algn="ctr"/>
              <a:r>
                <a:rPr lang="en-US" sz="6000" dirty="0">
                  <a:solidFill>
                    <a:srgbClr val="E6DB74"/>
                  </a:solidFill>
                  <a:latin typeface="basis33" charset="0"/>
                  <a:ea typeface="basis33" charset="0"/>
                  <a:cs typeface="basis33" charset="0"/>
                </a:rPr>
                <a:t>Code</a:t>
              </a:r>
            </a:p>
          </p:txBody>
        </p:sp>
        <p:sp>
          <p:nvSpPr>
            <p:cNvPr id="12" name="Rectángulo 11"/>
            <p:cNvSpPr/>
            <p:nvPr/>
          </p:nvSpPr>
          <p:spPr>
            <a:xfrm>
              <a:off x="1105389" y="2335378"/>
              <a:ext cx="3869733" cy="3618942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_tradnl" sz="44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LD</a:t>
              </a:r>
              <a:r>
                <a:rPr lang="es-ES_tradnl" sz="44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	</a:t>
              </a:r>
              <a:r>
                <a:rPr lang="es-ES_tradnl" sz="44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A</a:t>
              </a:r>
              <a:r>
                <a:rPr lang="es-ES_tradnl" sz="44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,(</a:t>
              </a:r>
              <a:r>
                <a:rPr lang="es-ES_tradnl" sz="44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HL</a:t>
              </a:r>
              <a:r>
                <a:rPr lang="es-ES_tradnl" sz="44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)</a:t>
              </a:r>
            </a:p>
            <a:p>
              <a:r>
                <a:rPr lang="es-ES_tradnl" sz="44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SUB</a:t>
              </a:r>
              <a:r>
                <a:rPr lang="es-ES_tradnl" sz="44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	1</a:t>
              </a:r>
            </a:p>
            <a:p>
              <a:r>
                <a:rPr lang="es-ES_tradnl" sz="44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JR</a:t>
              </a:r>
              <a:r>
                <a:rPr lang="es-ES_tradnl" sz="44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	</a:t>
              </a:r>
              <a:r>
                <a:rPr lang="es-ES_tradnl" sz="44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C</a:t>
              </a:r>
              <a:r>
                <a:rPr lang="es-ES_tradnl" sz="44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,</a:t>
              </a:r>
              <a:r>
                <a:rPr lang="es-ES_tradnl" sz="44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CONTINUE</a:t>
              </a:r>
            </a:p>
            <a:p>
              <a:r>
                <a:rPr lang="es-ES_tradnl" sz="44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CP</a:t>
              </a:r>
              <a:r>
                <a:rPr lang="es-ES_tradnl" sz="44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	</a:t>
              </a:r>
              <a:r>
                <a:rPr lang="es-ES_tradnl" sz="44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B</a:t>
              </a:r>
              <a:r>
                <a:rPr lang="es-ES_tradnl" sz="4400" dirty="0">
                  <a:solidFill>
                    <a:srgbClr val="AE81FF"/>
                  </a:solidFill>
                  <a:latin typeface="basis33" charset="0"/>
                  <a:ea typeface="basis33" charset="0"/>
                  <a:cs typeface="basis33" charset="0"/>
                </a:rPr>
                <a:t>		</a:t>
              </a:r>
            </a:p>
            <a:p>
              <a:r>
                <a:rPr lang="es-ES_tradnl" sz="4400" dirty="0">
                  <a:solidFill>
                    <a:srgbClr val="F92672"/>
                  </a:solidFill>
                  <a:latin typeface="basis33" charset="0"/>
                  <a:ea typeface="basis33" charset="0"/>
                  <a:cs typeface="basis33" charset="0"/>
                </a:rPr>
                <a:t>JR	NZ</a:t>
              </a:r>
              <a:r>
                <a:rPr lang="es-ES_tradnl" sz="4400" dirty="0">
                  <a:solidFill>
                    <a:srgbClr val="F8F8F2"/>
                  </a:solidFill>
                  <a:latin typeface="basis33" charset="0"/>
                  <a:ea typeface="basis33" charset="0"/>
                  <a:cs typeface="basis33" charset="0"/>
                </a:rPr>
                <a:t>,</a:t>
              </a:r>
              <a:r>
                <a:rPr lang="es-ES_tradnl" sz="44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LOOP</a:t>
              </a:r>
              <a:endParaRPr lang="en-US" sz="4400" b="1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6939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ector recto 5"/>
          <p:cNvCxnSpPr>
            <a:stCxn id="13" idx="3"/>
            <a:endCxn id="17" idx="1"/>
          </p:cNvCxnSpPr>
          <p:nvPr/>
        </p:nvCxnSpPr>
        <p:spPr>
          <a:xfrm>
            <a:off x="8384697" y="4071110"/>
            <a:ext cx="1098515" cy="1990"/>
          </a:xfrm>
          <a:prstGeom prst="line">
            <a:avLst/>
          </a:prstGeom>
          <a:ln w="88900">
            <a:solidFill>
              <a:srgbClr val="F926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8"/>
          <p:cNvSpPr txBox="1"/>
          <p:nvPr/>
        </p:nvSpPr>
        <p:spPr>
          <a:xfrm>
            <a:off x="819560" y="451856"/>
            <a:ext cx="1055289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Dynamic</a:t>
            </a:r>
            <a:r>
              <a:rPr lang="es-ES" sz="88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</a:t>
            </a:r>
            <a:r>
              <a:rPr lang="es-ES" sz="8800" dirty="0" err="1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Recompilation</a:t>
            </a:r>
            <a:endParaRPr lang="es-ES" sz="8800" dirty="0">
              <a:solidFill>
                <a:srgbClr val="A6E22E"/>
              </a:solidFill>
            </a:endParaRPr>
          </a:p>
        </p:txBody>
      </p:sp>
      <p:sp>
        <p:nvSpPr>
          <p:cNvPr id="60" name="Forma libre 59"/>
          <p:cNvSpPr/>
          <p:nvPr/>
        </p:nvSpPr>
        <p:spPr>
          <a:xfrm flipV="1">
            <a:off x="4893029" y="2462980"/>
            <a:ext cx="1063100" cy="3023420"/>
          </a:xfrm>
          <a:custGeom>
            <a:avLst/>
            <a:gdLst>
              <a:gd name="connsiteX0" fmla="*/ 973393 w 973393"/>
              <a:gd name="connsiteY0" fmla="*/ 0 h 1194620"/>
              <a:gd name="connsiteX1" fmla="*/ 0 w 973393"/>
              <a:gd name="connsiteY1" fmla="*/ 0 h 1194620"/>
              <a:gd name="connsiteX2" fmla="*/ 0 w 973393"/>
              <a:gd name="connsiteY2" fmla="*/ 1194620 h 1194620"/>
              <a:gd name="connsiteX3" fmla="*/ 958645 w 973393"/>
              <a:gd name="connsiteY3" fmla="*/ 1194620 h 1194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3393" h="1194620">
                <a:moveTo>
                  <a:pt x="973393" y="0"/>
                </a:moveTo>
                <a:lnTo>
                  <a:pt x="0" y="0"/>
                </a:lnTo>
                <a:lnTo>
                  <a:pt x="0" y="1194620"/>
                </a:lnTo>
                <a:lnTo>
                  <a:pt x="958645" y="1194620"/>
                </a:lnTo>
              </a:path>
            </a:pathLst>
          </a:custGeom>
          <a:noFill/>
          <a:ln w="88900">
            <a:solidFill>
              <a:srgbClr val="F92672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orma libre 58"/>
          <p:cNvSpPr/>
          <p:nvPr/>
        </p:nvSpPr>
        <p:spPr>
          <a:xfrm>
            <a:off x="5439938" y="4071109"/>
            <a:ext cx="516191" cy="987587"/>
          </a:xfrm>
          <a:custGeom>
            <a:avLst/>
            <a:gdLst>
              <a:gd name="connsiteX0" fmla="*/ 973393 w 973393"/>
              <a:gd name="connsiteY0" fmla="*/ 0 h 1194620"/>
              <a:gd name="connsiteX1" fmla="*/ 0 w 973393"/>
              <a:gd name="connsiteY1" fmla="*/ 0 h 1194620"/>
              <a:gd name="connsiteX2" fmla="*/ 0 w 973393"/>
              <a:gd name="connsiteY2" fmla="*/ 1194620 h 1194620"/>
              <a:gd name="connsiteX3" fmla="*/ 958645 w 973393"/>
              <a:gd name="connsiteY3" fmla="*/ 1194620 h 1194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3393" h="1194620">
                <a:moveTo>
                  <a:pt x="973393" y="0"/>
                </a:moveTo>
                <a:lnTo>
                  <a:pt x="0" y="0"/>
                </a:lnTo>
                <a:lnTo>
                  <a:pt x="0" y="1194620"/>
                </a:lnTo>
                <a:lnTo>
                  <a:pt x="958645" y="1194620"/>
                </a:lnTo>
              </a:path>
            </a:pathLst>
          </a:custGeom>
          <a:noFill/>
          <a:ln w="88900">
            <a:solidFill>
              <a:srgbClr val="F92672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orma libre 57"/>
          <p:cNvSpPr/>
          <p:nvPr/>
        </p:nvSpPr>
        <p:spPr>
          <a:xfrm>
            <a:off x="5439938" y="2803891"/>
            <a:ext cx="516192" cy="918580"/>
          </a:xfrm>
          <a:custGeom>
            <a:avLst/>
            <a:gdLst>
              <a:gd name="connsiteX0" fmla="*/ 973393 w 973393"/>
              <a:gd name="connsiteY0" fmla="*/ 0 h 1194620"/>
              <a:gd name="connsiteX1" fmla="*/ 0 w 973393"/>
              <a:gd name="connsiteY1" fmla="*/ 0 h 1194620"/>
              <a:gd name="connsiteX2" fmla="*/ 0 w 973393"/>
              <a:gd name="connsiteY2" fmla="*/ 1194620 h 1194620"/>
              <a:gd name="connsiteX3" fmla="*/ 958645 w 973393"/>
              <a:gd name="connsiteY3" fmla="*/ 1194620 h 11946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3393" h="1194620">
                <a:moveTo>
                  <a:pt x="973393" y="0"/>
                </a:moveTo>
                <a:lnTo>
                  <a:pt x="0" y="0"/>
                </a:lnTo>
                <a:lnTo>
                  <a:pt x="0" y="1194620"/>
                </a:lnTo>
                <a:lnTo>
                  <a:pt x="958645" y="1194620"/>
                </a:lnTo>
              </a:path>
            </a:pathLst>
          </a:custGeom>
          <a:noFill/>
          <a:ln w="88900">
            <a:solidFill>
              <a:srgbClr val="F92672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ángulo 12"/>
          <p:cNvSpPr/>
          <p:nvPr/>
        </p:nvSpPr>
        <p:spPr>
          <a:xfrm>
            <a:off x="5956130" y="3611820"/>
            <a:ext cx="2428567" cy="9185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Trans</a:t>
            </a:r>
          </a:p>
        </p:txBody>
      </p:sp>
      <p:sp>
        <p:nvSpPr>
          <p:cNvPr id="14" name="Rectángulo 13"/>
          <p:cNvSpPr/>
          <p:nvPr/>
        </p:nvSpPr>
        <p:spPr>
          <a:xfrm>
            <a:off x="5956131" y="2344600"/>
            <a:ext cx="2428567" cy="9185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Read</a:t>
            </a:r>
          </a:p>
        </p:txBody>
      </p:sp>
      <p:sp>
        <p:nvSpPr>
          <p:cNvPr id="15" name="Rectángulo 14"/>
          <p:cNvSpPr/>
          <p:nvPr/>
        </p:nvSpPr>
        <p:spPr>
          <a:xfrm>
            <a:off x="5956130" y="4879040"/>
            <a:ext cx="2428567" cy="918580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Exec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819560" y="2620959"/>
            <a:ext cx="3188480" cy="2900299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sz="36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LD</a:t>
            </a:r>
            <a:r>
              <a:rPr lang="es-ES_tradnl" sz="36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	</a:t>
            </a:r>
            <a:r>
              <a:rPr lang="es-ES_tradnl" sz="36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A</a:t>
            </a:r>
            <a:r>
              <a:rPr lang="es-ES_tradnl" sz="36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,(</a:t>
            </a:r>
            <a:r>
              <a:rPr lang="es-ES_tradnl" sz="36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HL</a:t>
            </a:r>
            <a:r>
              <a:rPr lang="es-ES_tradnl" sz="36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)</a:t>
            </a:r>
          </a:p>
          <a:p>
            <a:r>
              <a:rPr lang="es-ES_tradnl" sz="36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SUB</a:t>
            </a:r>
            <a:r>
              <a:rPr lang="es-ES_tradnl" sz="36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	1</a:t>
            </a:r>
          </a:p>
          <a:p>
            <a:r>
              <a:rPr lang="es-ES_tradnl" sz="36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JR</a:t>
            </a:r>
            <a:r>
              <a:rPr lang="es-ES_tradnl" sz="36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	</a:t>
            </a:r>
            <a:r>
              <a:rPr lang="es-ES_tradnl" sz="36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C</a:t>
            </a:r>
            <a:r>
              <a:rPr lang="es-ES_tradnl" sz="36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,</a:t>
            </a:r>
            <a:r>
              <a:rPr lang="es-ES_tradnl" sz="3600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rPr>
              <a:t>CONTINUE</a:t>
            </a:r>
          </a:p>
          <a:p>
            <a:r>
              <a:rPr lang="es-ES_tradnl" sz="36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CP</a:t>
            </a:r>
            <a:r>
              <a:rPr lang="es-ES_tradnl" sz="36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	</a:t>
            </a:r>
            <a:r>
              <a:rPr lang="es-ES_tradnl" sz="3600" dirty="0">
                <a:solidFill>
                  <a:srgbClr val="38D6FF"/>
                </a:solidFill>
                <a:latin typeface="basis33" charset="0"/>
                <a:ea typeface="basis33" charset="0"/>
                <a:cs typeface="basis33" charset="0"/>
              </a:rPr>
              <a:t>B</a:t>
            </a:r>
            <a:r>
              <a:rPr lang="es-ES_tradnl" sz="3600" dirty="0">
                <a:solidFill>
                  <a:srgbClr val="AE81FF"/>
                </a:solidFill>
                <a:latin typeface="basis33" charset="0"/>
                <a:ea typeface="basis33" charset="0"/>
                <a:cs typeface="basis33" charset="0"/>
              </a:rPr>
              <a:t>		</a:t>
            </a:r>
          </a:p>
          <a:p>
            <a:r>
              <a:rPr lang="es-ES_tradnl" sz="3600" dirty="0">
                <a:solidFill>
                  <a:srgbClr val="F92672"/>
                </a:solidFill>
                <a:latin typeface="basis33" charset="0"/>
                <a:ea typeface="basis33" charset="0"/>
                <a:cs typeface="basis33" charset="0"/>
              </a:rPr>
              <a:t>JR	NZ</a:t>
            </a:r>
            <a:r>
              <a:rPr lang="es-ES_tradnl" sz="3600" dirty="0">
                <a:solidFill>
                  <a:srgbClr val="F8F8F2"/>
                </a:solidFill>
                <a:latin typeface="basis33" charset="0"/>
                <a:ea typeface="basis33" charset="0"/>
                <a:cs typeface="basis33" charset="0"/>
              </a:rPr>
              <a:t>,</a:t>
            </a:r>
            <a:r>
              <a:rPr lang="es-ES_tradnl" sz="3600" dirty="0">
                <a:solidFill>
                  <a:srgbClr val="A6E22E"/>
                </a:solidFill>
                <a:latin typeface="basis33" charset="0"/>
                <a:ea typeface="basis33" charset="0"/>
                <a:cs typeface="basis33" charset="0"/>
              </a:rPr>
              <a:t>LOOP</a:t>
            </a:r>
            <a:endParaRPr lang="en-US" sz="3600" b="1" dirty="0">
              <a:solidFill>
                <a:srgbClr val="A6E22E"/>
              </a:solidFill>
              <a:latin typeface="basis33" charset="0"/>
              <a:ea typeface="basis33" charset="0"/>
              <a:cs typeface="basis33" charset="0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9483212" y="3087503"/>
            <a:ext cx="2018441" cy="1971193"/>
          </a:xfrm>
          <a:prstGeom prst="rect">
            <a:avLst/>
          </a:prstGeom>
          <a:noFill/>
          <a:ln w="88900">
            <a:solidFill>
              <a:srgbClr val="F8F8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E6DB74"/>
                </a:solidFill>
                <a:latin typeface="basis33" charset="0"/>
                <a:ea typeface="basis33" charset="0"/>
                <a:cs typeface="basis33" charset="0"/>
              </a:rPr>
              <a:t>Target</a:t>
            </a:r>
          </a:p>
          <a:p>
            <a:pPr algn="ctr"/>
            <a:r>
              <a:rPr lang="en-US" sz="4400" dirty="0">
                <a:solidFill>
                  <a:srgbClr val="E6DB74"/>
                </a:solidFill>
                <a:latin typeface="basis33" charset="0"/>
                <a:ea typeface="basis33" charset="0"/>
                <a:cs typeface="basis33" charset="0"/>
              </a:rPr>
              <a:t>Machine</a:t>
            </a:r>
          </a:p>
          <a:p>
            <a:pPr algn="ctr"/>
            <a:r>
              <a:rPr lang="en-US" sz="4400" dirty="0">
                <a:solidFill>
                  <a:srgbClr val="E6DB74"/>
                </a:solidFill>
                <a:latin typeface="basis33" charset="0"/>
                <a:ea typeface="basis33" charset="0"/>
                <a:cs typeface="basis33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75824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Agrupar 26"/>
          <p:cNvGrpSpPr/>
          <p:nvPr/>
        </p:nvGrpSpPr>
        <p:grpSpPr>
          <a:xfrm>
            <a:off x="1371601" y="1316786"/>
            <a:ext cx="9448798" cy="4224428"/>
            <a:chOff x="1371601" y="1833715"/>
            <a:chExt cx="9448798" cy="4224428"/>
          </a:xfrm>
        </p:grpSpPr>
        <p:cxnSp>
          <p:nvCxnSpPr>
            <p:cNvPr id="21" name="Conector angular 20"/>
            <p:cNvCxnSpPr>
              <a:stCxn id="5" idx="3"/>
              <a:endCxn id="8" idx="1"/>
            </p:cNvCxnSpPr>
            <p:nvPr/>
          </p:nvCxnSpPr>
          <p:spPr>
            <a:xfrm flipV="1">
              <a:off x="7172632" y="2423651"/>
              <a:ext cx="1494503" cy="744794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angular 23"/>
            <p:cNvCxnSpPr>
              <a:stCxn id="5" idx="3"/>
              <a:endCxn id="7" idx="1"/>
            </p:cNvCxnSpPr>
            <p:nvPr/>
          </p:nvCxnSpPr>
          <p:spPr>
            <a:xfrm>
              <a:off x="7172632" y="3168445"/>
              <a:ext cx="1494503" cy="777484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angular 17"/>
            <p:cNvCxnSpPr>
              <a:stCxn id="3" idx="3"/>
              <a:endCxn id="5" idx="1"/>
            </p:cNvCxnSpPr>
            <p:nvPr/>
          </p:nvCxnSpPr>
          <p:spPr>
            <a:xfrm flipV="1">
              <a:off x="3524865" y="3168445"/>
              <a:ext cx="1494503" cy="666136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angular 14"/>
            <p:cNvCxnSpPr>
              <a:stCxn id="6" idx="3"/>
              <a:endCxn id="9" idx="1"/>
            </p:cNvCxnSpPr>
            <p:nvPr/>
          </p:nvCxnSpPr>
          <p:spPr>
            <a:xfrm>
              <a:off x="6872750" y="5468207"/>
              <a:ext cx="1794385" cy="1"/>
            </a:xfrm>
            <a:prstGeom prst="bentConnector3">
              <a:avLst>
                <a:gd name="adj1" fmla="val 50000"/>
              </a:avLst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angular 10"/>
            <p:cNvCxnSpPr>
              <a:stCxn id="3" idx="2"/>
              <a:endCxn id="6" idx="1"/>
            </p:cNvCxnSpPr>
            <p:nvPr/>
          </p:nvCxnSpPr>
          <p:spPr>
            <a:xfrm rot="16200000" flipH="1">
              <a:off x="3408601" y="4157321"/>
              <a:ext cx="350517" cy="2271253"/>
            </a:xfrm>
            <a:prstGeom prst="bentConnector2">
              <a:avLst/>
            </a:prstGeom>
            <a:ln w="88900">
              <a:solidFill>
                <a:srgbClr val="F9267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ctángulo 2"/>
            <p:cNvSpPr/>
            <p:nvPr/>
          </p:nvSpPr>
          <p:spPr>
            <a:xfrm>
              <a:off x="1371601" y="2551471"/>
              <a:ext cx="2153264" cy="2566219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CPU</a:t>
              </a:r>
            </a:p>
          </p:txBody>
        </p:sp>
        <p:sp>
          <p:nvSpPr>
            <p:cNvPr id="5" name="Rectángulo 4"/>
            <p:cNvSpPr/>
            <p:nvPr/>
          </p:nvSpPr>
          <p:spPr>
            <a:xfrm>
              <a:off x="5019368" y="2475270"/>
              <a:ext cx="2153264" cy="1386349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MEM</a:t>
              </a:r>
            </a:p>
          </p:txBody>
        </p:sp>
        <p:sp>
          <p:nvSpPr>
            <p:cNvPr id="6" name="Rectángulo 5"/>
            <p:cNvSpPr/>
            <p:nvPr/>
          </p:nvSpPr>
          <p:spPr>
            <a:xfrm>
              <a:off x="4719486" y="4998717"/>
              <a:ext cx="2153264" cy="938980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A6E22E"/>
                  </a:solidFill>
                  <a:latin typeface="basis33" charset="0"/>
                  <a:ea typeface="basis33" charset="0"/>
                  <a:cs typeface="basis33" charset="0"/>
                </a:rPr>
                <a:t>IO</a:t>
              </a:r>
            </a:p>
          </p:txBody>
        </p:sp>
        <p:sp>
          <p:nvSpPr>
            <p:cNvPr id="7" name="Rectángulo 6"/>
            <p:cNvSpPr/>
            <p:nvPr/>
          </p:nvSpPr>
          <p:spPr>
            <a:xfrm>
              <a:off x="8667135" y="3355993"/>
              <a:ext cx="2153264" cy="117987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Audio</a:t>
              </a:r>
            </a:p>
          </p:txBody>
        </p:sp>
        <p:sp>
          <p:nvSpPr>
            <p:cNvPr id="8" name="Rectángulo 7"/>
            <p:cNvSpPr/>
            <p:nvPr/>
          </p:nvSpPr>
          <p:spPr>
            <a:xfrm>
              <a:off x="8667135" y="1833715"/>
              <a:ext cx="2153264" cy="117987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Video</a:t>
              </a:r>
            </a:p>
          </p:txBody>
        </p:sp>
        <p:sp>
          <p:nvSpPr>
            <p:cNvPr id="9" name="Rectángulo 8"/>
            <p:cNvSpPr/>
            <p:nvPr/>
          </p:nvSpPr>
          <p:spPr>
            <a:xfrm>
              <a:off x="8667135" y="4878272"/>
              <a:ext cx="2153264" cy="1179871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Input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50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8"/>
          <p:cNvSpPr txBox="1"/>
          <p:nvPr/>
        </p:nvSpPr>
        <p:spPr>
          <a:xfrm>
            <a:off x="5195753" y="0"/>
            <a:ext cx="18004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9600" dirty="0">
                <a:solidFill>
                  <a:srgbClr val="38D6FF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CPU</a:t>
            </a:r>
          </a:p>
        </p:txBody>
      </p:sp>
      <p:grpSp>
        <p:nvGrpSpPr>
          <p:cNvPr id="6" name="Agrupar 5"/>
          <p:cNvGrpSpPr/>
          <p:nvPr/>
        </p:nvGrpSpPr>
        <p:grpSpPr>
          <a:xfrm>
            <a:off x="2060436" y="1101992"/>
            <a:ext cx="8071129" cy="1323440"/>
            <a:chOff x="1315644" y="1101992"/>
            <a:chExt cx="8071129" cy="1323440"/>
          </a:xfrm>
        </p:grpSpPr>
        <p:sp>
          <p:nvSpPr>
            <p:cNvPr id="3" name="TextBox 8"/>
            <p:cNvSpPr txBox="1"/>
            <p:nvPr/>
          </p:nvSpPr>
          <p:spPr>
            <a:xfrm>
              <a:off x="1315644" y="1101993"/>
              <a:ext cx="198002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8000" dirty="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6502</a:t>
              </a:r>
              <a:endParaRPr lang="es-ES" sz="8000" dirty="0">
                <a:solidFill>
                  <a:srgbClr val="F92672"/>
                </a:solidFill>
              </a:endParaRPr>
            </a:p>
          </p:txBody>
        </p:sp>
        <p:sp>
          <p:nvSpPr>
            <p:cNvPr id="4" name="TextBox 8"/>
            <p:cNvSpPr txBox="1"/>
            <p:nvPr/>
          </p:nvSpPr>
          <p:spPr>
            <a:xfrm>
              <a:off x="7855584" y="1101992"/>
              <a:ext cx="153118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ES" sz="8000">
                  <a:solidFill>
                    <a:srgbClr val="A6E22E"/>
                  </a:solidFill>
                  <a:latin typeface="basis33" panose="02000609000000000000" pitchFamily="50" charset="0"/>
                  <a:cs typeface="basis33" panose="02000609000000000000" pitchFamily="50" charset="0"/>
                </a:rPr>
                <a:t>Z80</a:t>
              </a:r>
              <a:endParaRPr lang="es-ES" sz="8000" dirty="0">
                <a:solidFill>
                  <a:srgbClr val="F92672"/>
                </a:solidFill>
              </a:endParaRPr>
            </a:p>
          </p:txBody>
        </p:sp>
      </p:grpSp>
      <p:sp>
        <p:nvSpPr>
          <p:cNvPr id="5" name="TextBox 8"/>
          <p:cNvSpPr txBox="1"/>
          <p:nvPr/>
        </p:nvSpPr>
        <p:spPr>
          <a:xfrm>
            <a:off x="7304347" y="2233702"/>
            <a:ext cx="412324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5400" dirty="0" err="1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Game</a:t>
            </a:r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</a:t>
            </a:r>
            <a:r>
              <a:rPr lang="es-ES" sz="5400" dirty="0" err="1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Boy</a:t>
            </a:r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</a:t>
            </a:r>
            <a:r>
              <a:rPr lang="es-ES" sz="5400" dirty="0">
                <a:solidFill>
                  <a:srgbClr val="F9267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*</a:t>
            </a:r>
          </a:p>
          <a:p>
            <a:pPr algn="ctr"/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Master </a:t>
            </a:r>
            <a:r>
              <a:rPr lang="es-ES" sz="5400" dirty="0" err="1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System</a:t>
            </a:r>
            <a:endParaRPr lang="es-ES" sz="5400" dirty="0">
              <a:solidFill>
                <a:srgbClr val="F8F8F2"/>
              </a:solidFill>
              <a:latin typeface="basis33" panose="02000609000000000000" pitchFamily="50" charset="0"/>
              <a:cs typeface="basis33" panose="02000609000000000000" pitchFamily="50" charset="0"/>
            </a:endParaRPr>
          </a:p>
          <a:p>
            <a:pPr algn="ctr"/>
            <a:r>
              <a:rPr lang="es-ES" sz="5400" dirty="0" err="1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Game</a:t>
            </a:r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</a:t>
            </a:r>
            <a:r>
              <a:rPr lang="es-ES" sz="5400" dirty="0" err="1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Gear</a:t>
            </a:r>
            <a:endParaRPr lang="es-ES" sz="5400" dirty="0">
              <a:solidFill>
                <a:srgbClr val="F8F8F2"/>
              </a:solidFill>
              <a:latin typeface="basis33" panose="02000609000000000000" pitchFamily="50" charset="0"/>
              <a:cs typeface="basis33" panose="02000609000000000000" pitchFamily="50" charset="0"/>
            </a:endParaRPr>
          </a:p>
          <a:p>
            <a:pPr algn="ctr"/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MSX</a:t>
            </a:r>
          </a:p>
          <a:p>
            <a:pPr algn="ctr"/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ZX </a:t>
            </a:r>
            <a:r>
              <a:rPr lang="es-ES" sz="5400" dirty="0" err="1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Spectrum</a:t>
            </a:r>
            <a:endParaRPr lang="es-ES" sz="5400" dirty="0">
              <a:solidFill>
                <a:srgbClr val="F8F8F2"/>
              </a:solidFill>
            </a:endParaRPr>
          </a:p>
        </p:txBody>
      </p:sp>
      <p:sp>
        <p:nvSpPr>
          <p:cNvPr id="7" name="TextBox 8"/>
          <p:cNvSpPr txBox="1"/>
          <p:nvPr/>
        </p:nvSpPr>
        <p:spPr>
          <a:xfrm>
            <a:off x="685860" y="2233702"/>
            <a:ext cx="4729180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NES</a:t>
            </a:r>
          </a:p>
          <a:p>
            <a:pPr algn="ctr"/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Atari 2600</a:t>
            </a:r>
          </a:p>
          <a:p>
            <a:pPr algn="ctr"/>
            <a:r>
              <a:rPr lang="es-ES" sz="5400" dirty="0" err="1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Commodore</a:t>
            </a:r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64</a:t>
            </a:r>
          </a:p>
          <a:p>
            <a:pPr algn="ctr"/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Apple 2</a:t>
            </a:r>
          </a:p>
          <a:p>
            <a:pPr algn="ctr"/>
            <a:r>
              <a:rPr lang="es-ES" sz="5400" dirty="0" err="1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Super</a:t>
            </a:r>
            <a:r>
              <a:rPr lang="es-ES" sz="5400" dirty="0">
                <a:solidFill>
                  <a:srgbClr val="F8F8F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 NES </a:t>
            </a:r>
            <a:r>
              <a:rPr lang="es-ES" sz="5400" dirty="0">
                <a:solidFill>
                  <a:srgbClr val="F92672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65816</a:t>
            </a:r>
          </a:p>
          <a:p>
            <a:pPr algn="ctr"/>
            <a:endParaRPr lang="es-ES" sz="5400" dirty="0">
              <a:solidFill>
                <a:srgbClr val="F8F8F2"/>
              </a:solidFill>
              <a:latin typeface="basis33" panose="02000609000000000000" pitchFamily="50" charset="0"/>
              <a:cs typeface="basis33" panose="02000609000000000000" pitchFamily="50" charset="0"/>
            </a:endParaRPr>
          </a:p>
          <a:p>
            <a:pPr algn="ctr"/>
            <a:endParaRPr lang="es-ES" sz="5400" dirty="0">
              <a:solidFill>
                <a:srgbClr val="F8F8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07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Agrupar 31"/>
          <p:cNvGrpSpPr/>
          <p:nvPr/>
        </p:nvGrpSpPr>
        <p:grpSpPr>
          <a:xfrm>
            <a:off x="2450691" y="1334359"/>
            <a:ext cx="7290618" cy="4189282"/>
            <a:chOff x="1371601" y="2034542"/>
            <a:chExt cx="7290618" cy="4189282"/>
          </a:xfrm>
        </p:grpSpPr>
        <p:cxnSp>
          <p:nvCxnSpPr>
            <p:cNvPr id="26" name="Conector angular 25"/>
            <p:cNvCxnSpPr>
              <a:stCxn id="14" idx="2"/>
            </p:cNvCxnSpPr>
            <p:nvPr/>
          </p:nvCxnSpPr>
          <p:spPr>
            <a:xfrm rot="16200000" flipH="1">
              <a:off x="2921042" y="4127951"/>
              <a:ext cx="1623061" cy="2568679"/>
            </a:xfrm>
            <a:prstGeom prst="bentConnector2">
              <a:avLst/>
            </a:prstGeom>
            <a:ln w="508000">
              <a:solidFill>
                <a:srgbClr val="F92672"/>
              </a:solidFill>
              <a:headEnd type="triangl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angular 27"/>
            <p:cNvCxnSpPr>
              <a:stCxn id="15" idx="2"/>
            </p:cNvCxnSpPr>
            <p:nvPr/>
          </p:nvCxnSpPr>
          <p:spPr>
            <a:xfrm rot="5400000">
              <a:off x="5194751" y="3832987"/>
              <a:ext cx="2212998" cy="2568675"/>
            </a:xfrm>
            <a:prstGeom prst="bentConnector2">
              <a:avLst/>
            </a:prstGeom>
            <a:ln w="508000">
              <a:solidFill>
                <a:srgbClr val="F92672"/>
              </a:solidFill>
              <a:headEnd type="triangl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angular 20"/>
            <p:cNvCxnSpPr>
              <a:stCxn id="14" idx="3"/>
              <a:endCxn id="15" idx="1"/>
            </p:cNvCxnSpPr>
            <p:nvPr/>
          </p:nvCxnSpPr>
          <p:spPr>
            <a:xfrm flipV="1">
              <a:off x="3524865" y="3317651"/>
              <a:ext cx="2984090" cy="1"/>
            </a:xfrm>
            <a:prstGeom prst="bentConnector3">
              <a:avLst/>
            </a:prstGeom>
            <a:ln w="254000">
              <a:solidFill>
                <a:srgbClr val="F92672"/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ángulo 13"/>
            <p:cNvSpPr/>
            <p:nvPr/>
          </p:nvSpPr>
          <p:spPr>
            <a:xfrm>
              <a:off x="1371601" y="2034542"/>
              <a:ext cx="2153264" cy="2566219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CPU</a:t>
              </a:r>
            </a:p>
          </p:txBody>
        </p:sp>
        <p:sp>
          <p:nvSpPr>
            <p:cNvPr id="15" name="Rectángulo 14"/>
            <p:cNvSpPr/>
            <p:nvPr/>
          </p:nvSpPr>
          <p:spPr>
            <a:xfrm>
              <a:off x="6508955" y="2624476"/>
              <a:ext cx="2153264" cy="1386349"/>
            </a:xfrm>
            <a:prstGeom prst="rect">
              <a:avLst/>
            </a:prstGeom>
            <a:noFill/>
            <a:ln w="88900">
              <a:solidFill>
                <a:srgbClr val="F8F8F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>
                  <a:solidFill>
                    <a:srgbClr val="38D6FF"/>
                  </a:solidFill>
                  <a:latin typeface="basis33" charset="0"/>
                  <a:ea typeface="basis33" charset="0"/>
                  <a:cs typeface="basis33" charset="0"/>
                </a:rPr>
                <a:t>MEM</a:t>
              </a:r>
            </a:p>
          </p:txBody>
        </p:sp>
      </p:grpSp>
      <p:sp>
        <p:nvSpPr>
          <p:cNvPr id="34" name="TextBox 8"/>
          <p:cNvSpPr txBox="1"/>
          <p:nvPr/>
        </p:nvSpPr>
        <p:spPr>
          <a:xfrm>
            <a:off x="5162090" y="1499185"/>
            <a:ext cx="18678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0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8-bit</a:t>
            </a:r>
            <a:endParaRPr lang="es-ES" sz="6000" dirty="0">
              <a:solidFill>
                <a:srgbClr val="F92672"/>
              </a:solidFill>
            </a:endParaRPr>
          </a:p>
        </p:txBody>
      </p:sp>
      <p:sp>
        <p:nvSpPr>
          <p:cNvPr id="35" name="TextBox 8"/>
          <p:cNvSpPr txBox="1"/>
          <p:nvPr/>
        </p:nvSpPr>
        <p:spPr>
          <a:xfrm>
            <a:off x="4993774" y="4417141"/>
            <a:ext cx="220445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6000" dirty="0">
                <a:solidFill>
                  <a:srgbClr val="A6E22E"/>
                </a:solidFill>
                <a:latin typeface="basis33" panose="02000609000000000000" pitchFamily="50" charset="0"/>
                <a:cs typeface="basis33" panose="02000609000000000000" pitchFamily="50" charset="0"/>
              </a:rPr>
              <a:t>16-bit</a:t>
            </a:r>
            <a:endParaRPr lang="es-ES" sz="6000" dirty="0">
              <a:solidFill>
                <a:srgbClr val="F926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63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1715</TotalTime>
  <Words>282</Words>
  <Application>Microsoft Office PowerPoint</Application>
  <PresentationFormat>Widescreen</PresentationFormat>
  <Paragraphs>201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Verdana</vt:lpstr>
      <vt:lpstr>Arial</vt:lpstr>
      <vt:lpstr>basis33</vt:lpstr>
      <vt:lpstr>LCDDot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Ignacio Sanchez</dc:creator>
  <cp:lastModifiedBy>Ignacio Sanchez</cp:lastModifiedBy>
  <cp:revision>111</cp:revision>
  <dcterms:created xsi:type="dcterms:W3CDTF">2016-10-06T09:14:58Z</dcterms:created>
  <dcterms:modified xsi:type="dcterms:W3CDTF">2016-11-19T08:48:30Z</dcterms:modified>
</cp:coreProperties>
</file>

<file path=docProps/thumbnail.jpeg>
</file>